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 id="2147483664" r:id="rId3"/>
  </p:sldMasterIdLst>
  <p:notesMasterIdLst>
    <p:notesMasterId r:id="rId62"/>
  </p:notesMasterIdLst>
  <p:handoutMasterIdLst>
    <p:handoutMasterId r:id="rId63"/>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9144000" cy="6858000" type="screen4x3"/>
  <p:notesSz cx="7315200" cy="9601200"/>
  <p:embeddedFontLst>
    <p:embeddedFont>
      <p:font typeface="Arial Black" panose="020B0A04020102020204" pitchFamily="34" charset="0"/>
      <p:bold r:id="rId64"/>
    </p:embeddedFont>
    <p:embeddedFont>
      <p:font typeface="Trebuchet MS" panose="020B0603020202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83163B-2117-4304-A863-C09572F170F6}">
  <a:tblStyle styleId="{9983163B-2117-4304-A863-C09572F170F6}"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72" y="96"/>
      </p:cViewPr>
      <p:guideLst/>
    </p:cSldViewPr>
  </p:slideViewPr>
  <p:notesTextViewPr>
    <p:cViewPr>
      <p:scale>
        <a:sx n="1" d="1"/>
        <a:sy n="1" d="1"/>
      </p:scale>
      <p:origin x="0" y="0"/>
    </p:cViewPr>
  </p:notesTextViewPr>
  <p:notesViewPr>
    <p:cSldViewPr snapToGrid="0">
      <p:cViewPr varScale="1">
        <p:scale>
          <a:sx n="65" d="100"/>
          <a:sy n="65" d="100"/>
        </p:scale>
        <p:origin x="215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font" Target="fonts/font5.fntdata"/><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1.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627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1"/>
            <a:ext cx="3170583" cy="480223"/>
          </a:xfrm>
          <a:prstGeom prst="rect">
            <a:avLst/>
          </a:prstGeom>
          <a:noFill/>
          <a:ln>
            <a:noFill/>
          </a:ln>
        </p:spPr>
        <p:txBody>
          <a:bodyPr lIns="95192" tIns="95192" rIns="95192" bIns="95192" anchor="t" anchorCtr="0"/>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476037"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952073"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142811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1904147"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2380183"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3332256"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4760366"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6664513"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9119325"/>
            <a:ext cx="3170583" cy="480223"/>
          </a:xfrm>
          <a:prstGeom prst="rect">
            <a:avLst/>
          </a:prstGeom>
          <a:noFill/>
          <a:ln>
            <a:noFill/>
          </a:ln>
        </p:spPr>
        <p:txBody>
          <a:bodyPr lIns="95192" tIns="95192" rIns="95192" bIns="95192" anchor="b" anchorCtr="0"/>
          <a:lstStyle>
            <a:lvl1pPr marL="0" marR="0" lvl="0"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1pPr>
            <a:lvl2pPr marL="476037" marR="0" lvl="1"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2pPr>
            <a:lvl3pPr marL="952073" marR="0" lvl="2"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3pPr>
            <a:lvl4pPr marL="1428110" marR="0" lvl="3"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4pPr>
            <a:lvl5pPr marL="1904147" marR="0" lvl="4"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5pPr>
            <a:lvl6pPr marL="2380183" marR="0" lvl="5"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6pPr>
            <a:lvl7pPr marL="3332256" marR="0" lvl="6"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7pPr>
            <a:lvl8pPr marL="4760366" marR="0" lvl="7"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8pPr>
            <a:lvl9pPr marL="6664513" marR="0" lvl="8" indent="0" algn="l" rtl="0">
              <a:lnSpc>
                <a:spcPct val="100000"/>
              </a:lnSpc>
              <a:spcBef>
                <a:spcPts val="0"/>
              </a:spcBef>
              <a:spcAft>
                <a:spcPts val="0"/>
              </a:spcAft>
              <a:buClr>
                <a:srgbClr val="000000"/>
              </a:buClr>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973687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147" name="Shape 14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09811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205" name="Shape 20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71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211" name="Shape 21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560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217" name="Shape 21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850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226" name="Shape 2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67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232" name="Shape 2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813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239" name="Shape 23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68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245" name="Shape 24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6608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252" name="Shape 25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662140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732183" y="4561313"/>
            <a:ext cx="5850782" cy="4320505"/>
          </a:xfrm>
          <a:prstGeom prst="rect">
            <a:avLst/>
          </a:prstGeom>
          <a:noFill/>
          <a:ln>
            <a:noFill/>
          </a:ln>
        </p:spPr>
        <p:txBody>
          <a:bodyPr lIns="95192" tIns="95192" rIns="95192" bIns="95192" anchor="t" anchorCtr="0">
            <a:noAutofit/>
          </a:bodyPr>
          <a:lstStyle/>
          <a:p>
            <a:pPr>
              <a:buSzPct val="25000"/>
            </a:pPr>
            <a:endParaRPr sz="1900"/>
          </a:p>
        </p:txBody>
      </p:sp>
      <p:sp>
        <p:nvSpPr>
          <p:cNvPr id="258" name="Shape 25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718337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732183" y="4561313"/>
            <a:ext cx="5850782" cy="4320505"/>
          </a:xfrm>
          <a:prstGeom prst="rect">
            <a:avLst/>
          </a:prstGeom>
          <a:noFill/>
          <a:ln>
            <a:noFill/>
          </a:ln>
        </p:spPr>
        <p:txBody>
          <a:bodyPr lIns="95192" tIns="95192" rIns="95192" bIns="95192" anchor="t" anchorCtr="0">
            <a:noAutofit/>
          </a:bodyPr>
          <a:lstStyle/>
          <a:p>
            <a:pPr>
              <a:buSzPct val="25000"/>
            </a:pPr>
            <a:endParaRPr sz="1900"/>
          </a:p>
        </p:txBody>
      </p:sp>
      <p:sp>
        <p:nvSpPr>
          <p:cNvPr id="266" name="Shape 26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83072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156" name="Shape 15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043381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732183" y="4561313"/>
            <a:ext cx="5850782" cy="4320505"/>
          </a:xfrm>
          <a:prstGeom prst="rect">
            <a:avLst/>
          </a:prstGeom>
          <a:noFill/>
          <a:ln>
            <a:noFill/>
          </a:ln>
        </p:spPr>
        <p:txBody>
          <a:bodyPr lIns="95192" tIns="95192" rIns="95192" bIns="95192" anchor="t" anchorCtr="0">
            <a:noAutofit/>
          </a:bodyPr>
          <a:lstStyle/>
          <a:p>
            <a:pPr>
              <a:buSzPct val="25000"/>
            </a:pPr>
            <a:endParaRPr sz="1900"/>
          </a:p>
        </p:txBody>
      </p:sp>
      <p:sp>
        <p:nvSpPr>
          <p:cNvPr id="274" name="Shape 27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32209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82" name="Shape 282"/>
          <p:cNvSpPr txBox="1">
            <a:spLocks noGrp="1"/>
          </p:cNvSpPr>
          <p:nvPr>
            <p:ph type="body" idx="1"/>
          </p:nvPr>
        </p:nvSpPr>
        <p:spPr>
          <a:xfrm>
            <a:off x="732183" y="4561313"/>
            <a:ext cx="5850782" cy="4320505"/>
          </a:xfrm>
          <a:prstGeom prst="rect">
            <a:avLst/>
          </a:prstGeom>
          <a:noFill/>
          <a:ln>
            <a:noFill/>
          </a:ln>
        </p:spPr>
        <p:txBody>
          <a:bodyPr lIns="95192" tIns="95192" rIns="95192" bIns="95192" anchor="t" anchorCtr="0">
            <a:noAutofit/>
          </a:bodyPr>
          <a:lstStyle/>
          <a:p>
            <a:pPr>
              <a:buSzPct val="25000"/>
            </a:pPr>
            <a:endParaRPr sz="1900"/>
          </a:p>
        </p:txBody>
      </p:sp>
      <p:sp>
        <p:nvSpPr>
          <p:cNvPr id="283" name="Shape 283"/>
          <p:cNvSpPr txBox="1">
            <a:spLocks noGrp="1"/>
          </p:cNvSpPr>
          <p:nvPr>
            <p:ph type="sldNum" idx="12"/>
          </p:nvPr>
        </p:nvSpPr>
        <p:spPr>
          <a:xfrm>
            <a:off x="4142960" y="9119325"/>
            <a:ext cx="3170502" cy="480263"/>
          </a:xfrm>
          <a:prstGeom prst="rect">
            <a:avLst/>
          </a:prstGeom>
          <a:noFill/>
          <a:ln>
            <a:noFill/>
          </a:ln>
        </p:spPr>
        <p:txBody>
          <a:bodyPr lIns="95192" tIns="47583" rIns="95192" bIns="47583" anchor="b" anchorCtr="0">
            <a:noAutofit/>
          </a:bodyPr>
          <a:lstStyle/>
          <a:p>
            <a:pPr>
              <a:buClr>
                <a:srgbClr val="000000"/>
              </a:buClr>
              <a:buSzPct val="25000"/>
            </a:pPr>
            <a:fld id="{00000000-1234-1234-1234-123412341234}" type="slidenum">
              <a:rPr lang="en-US" sz="1500"/>
              <a:pPr>
                <a:buClr>
                  <a:srgbClr val="000000"/>
                </a:buClr>
                <a:buSzPct val="25000"/>
              </a:pPr>
              <a:t>21</a:t>
            </a:fld>
            <a:endParaRPr lang="en-US" sz="1500"/>
          </a:p>
        </p:txBody>
      </p:sp>
    </p:spTree>
    <p:extLst>
      <p:ext uri="{BB962C8B-B14F-4D97-AF65-F5344CB8AC3E}">
        <p14:creationId xmlns:p14="http://schemas.microsoft.com/office/powerpoint/2010/main" val="3744216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292" name="Shape 292"/>
          <p:cNvSpPr txBox="1">
            <a:spLocks noGrp="1"/>
          </p:cNvSpPr>
          <p:nvPr>
            <p:ph type="body" idx="1"/>
          </p:nvPr>
        </p:nvSpPr>
        <p:spPr>
          <a:xfrm>
            <a:off x="732183" y="4561313"/>
            <a:ext cx="5850782" cy="4320505"/>
          </a:xfrm>
          <a:prstGeom prst="rect">
            <a:avLst/>
          </a:prstGeom>
          <a:noFill/>
          <a:ln>
            <a:noFill/>
          </a:ln>
        </p:spPr>
        <p:txBody>
          <a:bodyPr lIns="95192" tIns="95192" rIns="95192" bIns="95192" anchor="t" anchorCtr="0">
            <a:noAutofit/>
          </a:bodyPr>
          <a:lstStyle/>
          <a:p>
            <a:pPr>
              <a:buSzPct val="25000"/>
            </a:pPr>
            <a:endParaRPr sz="1900"/>
          </a:p>
        </p:txBody>
      </p:sp>
      <p:sp>
        <p:nvSpPr>
          <p:cNvPr id="293" name="Shape 293"/>
          <p:cNvSpPr txBox="1">
            <a:spLocks noGrp="1"/>
          </p:cNvSpPr>
          <p:nvPr>
            <p:ph type="sldNum" idx="12"/>
          </p:nvPr>
        </p:nvSpPr>
        <p:spPr>
          <a:xfrm>
            <a:off x="4142960" y="9119325"/>
            <a:ext cx="3170502" cy="480263"/>
          </a:xfrm>
          <a:prstGeom prst="rect">
            <a:avLst/>
          </a:prstGeom>
          <a:noFill/>
          <a:ln>
            <a:noFill/>
          </a:ln>
        </p:spPr>
        <p:txBody>
          <a:bodyPr lIns="95192" tIns="47583" rIns="95192" bIns="47583" anchor="b" anchorCtr="0">
            <a:noAutofit/>
          </a:bodyPr>
          <a:lstStyle/>
          <a:p>
            <a:pPr>
              <a:buClr>
                <a:srgbClr val="000000"/>
              </a:buClr>
              <a:buSzPct val="25000"/>
            </a:pPr>
            <a:fld id="{00000000-1234-1234-1234-123412341234}" type="slidenum">
              <a:rPr lang="en-US" sz="1500"/>
              <a:pPr>
                <a:buClr>
                  <a:srgbClr val="000000"/>
                </a:buClr>
                <a:buSzPct val="25000"/>
              </a:pPr>
              <a:t>22</a:t>
            </a:fld>
            <a:endParaRPr lang="en-US" sz="1500"/>
          </a:p>
        </p:txBody>
      </p:sp>
    </p:spTree>
    <p:extLst>
      <p:ext uri="{BB962C8B-B14F-4D97-AF65-F5344CB8AC3E}">
        <p14:creationId xmlns:p14="http://schemas.microsoft.com/office/powerpoint/2010/main" val="2820501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00" name="Shape 300"/>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endParaRPr sz="1900"/>
          </a:p>
        </p:txBody>
      </p:sp>
      <p:sp>
        <p:nvSpPr>
          <p:cNvPr id="301" name="Shape 301"/>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328957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732182" y="4561313"/>
            <a:ext cx="5850783" cy="4320505"/>
          </a:xfrm>
          <a:prstGeom prst="rect">
            <a:avLst/>
          </a:prstGeom>
          <a:noFill/>
          <a:ln>
            <a:noFill/>
          </a:ln>
        </p:spPr>
        <p:txBody>
          <a:bodyPr lIns="95192" tIns="95192" rIns="95192" bIns="95192" anchor="t" anchorCtr="0">
            <a:noAutofit/>
          </a:bodyPr>
          <a:lstStyle/>
          <a:p>
            <a:pPr>
              <a:buSzPct val="25000"/>
            </a:pPr>
            <a:endParaRPr sz="1900"/>
          </a:p>
        </p:txBody>
      </p:sp>
      <p:sp>
        <p:nvSpPr>
          <p:cNvPr id="307" name="Shape 30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036675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3" name="Shape 313"/>
          <p:cNvSpPr txBox="1"/>
          <p:nvPr/>
        </p:nvSpPr>
        <p:spPr>
          <a:xfrm>
            <a:off x="4142961" y="9119325"/>
            <a:ext cx="3170583" cy="480223"/>
          </a:xfrm>
          <a:prstGeom prst="rect">
            <a:avLst/>
          </a:prstGeom>
          <a:noFill/>
          <a:ln>
            <a:noFill/>
          </a:ln>
        </p:spPr>
        <p:txBody>
          <a:bodyPr lIns="95192" tIns="47583" rIns="95192" bIns="47583" anchor="b" anchorCtr="0">
            <a:noAutofit/>
          </a:bodyPr>
          <a:lstStyle/>
          <a:p>
            <a:pPr algn="r">
              <a:buClr>
                <a:srgbClr val="000000"/>
              </a:buClr>
              <a:buSzPct val="25000"/>
            </a:pPr>
            <a:fld id="{00000000-1234-1234-1234-123412341234}" type="slidenum">
              <a:rPr lang="en-US" sz="1200">
                <a:latin typeface="Times New Roman"/>
                <a:ea typeface="Times New Roman"/>
                <a:cs typeface="Times New Roman"/>
                <a:sym typeface="Times New Roman"/>
              </a:rPr>
              <a:pPr algn="r">
                <a:buClr>
                  <a:srgbClr val="000000"/>
                </a:buClr>
                <a:buSzPct val="25000"/>
              </a:pPr>
              <a:t>25</a:t>
            </a:fld>
            <a:endParaRPr lang="en-US" sz="1200">
              <a:latin typeface="Times New Roman"/>
              <a:ea typeface="Times New Roman"/>
              <a:cs typeface="Times New Roman"/>
              <a:sym typeface="Times New Roman"/>
            </a:endParaRPr>
          </a:p>
        </p:txBody>
      </p:sp>
      <p:sp>
        <p:nvSpPr>
          <p:cNvPr id="314" name="Shape 314"/>
          <p:cNvSpPr txBox="1">
            <a:spLocks noGrp="1"/>
          </p:cNvSpPr>
          <p:nvPr>
            <p:ph type="body" idx="1"/>
          </p:nvPr>
        </p:nvSpPr>
        <p:spPr>
          <a:xfrm>
            <a:off x="975691" y="4561313"/>
            <a:ext cx="5363816" cy="3859951"/>
          </a:xfrm>
          <a:prstGeom prst="rect">
            <a:avLst/>
          </a:prstGeom>
          <a:noFill/>
          <a:ln>
            <a:noFill/>
          </a:ln>
        </p:spPr>
        <p:txBody>
          <a:bodyPr lIns="95192" tIns="47583" rIns="95192" bIns="47583" anchor="t" anchorCtr="0">
            <a:noAutofit/>
          </a:bodyPr>
          <a:lstStyle/>
          <a:p>
            <a:pPr>
              <a:buSzPct val="25000"/>
            </a:pPr>
            <a:endParaRPr sz="1900"/>
          </a:p>
        </p:txBody>
      </p:sp>
    </p:spTree>
    <p:extLst>
      <p:ext uri="{BB962C8B-B14F-4D97-AF65-F5344CB8AC3E}">
        <p14:creationId xmlns:p14="http://schemas.microsoft.com/office/powerpoint/2010/main" val="1571083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319" name="Shape 31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165007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326" name="Shape 32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376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332" name="Shape 33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33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337" name="Shape 33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40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163" name="Shape 16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809261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342" name="Shape 34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771505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48" name="Shape 348"/>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endParaRPr sz="1900"/>
          </a:p>
        </p:txBody>
      </p:sp>
      <p:sp>
        <p:nvSpPr>
          <p:cNvPr id="349" name="Shape 349"/>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2194178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55" name="Shape 355"/>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r>
              <a:rPr lang="en-US" sz="1900"/>
              <a:t>Review results from web-based quizzes on DACS principles and elements. Instructor will spend time on the areas where students seem weakest.</a:t>
            </a:r>
          </a:p>
        </p:txBody>
      </p:sp>
      <p:sp>
        <p:nvSpPr>
          <p:cNvPr id="356" name="Shape 356"/>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144694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362" name="Shape 36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20307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368" name="Shape 36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54011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376" name="Shape 37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823920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391" name="Shape 391"/>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endParaRPr sz="1900"/>
          </a:p>
        </p:txBody>
      </p:sp>
      <p:sp>
        <p:nvSpPr>
          <p:cNvPr id="392" name="Shape 392"/>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2852900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397" name="Shape 39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76634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04" name="Shape 40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514917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11" name="Shape 411"/>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r>
              <a:rPr lang="en-US" sz="1900"/>
              <a:t>How does the content standard define it? What guidance the the standard give for good description? What are the roles of principles vs. rules? What does it mean for a content standard to be output-neutral? Discuss differences between transcription, description, documentation and sensemaking.</a:t>
            </a:r>
          </a:p>
        </p:txBody>
      </p:sp>
      <p:sp>
        <p:nvSpPr>
          <p:cNvPr id="412" name="Shape 412"/>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176846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169" name="Shape 16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129056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732182" y="4561313"/>
            <a:ext cx="5850783" cy="4320505"/>
          </a:xfrm>
          <a:prstGeom prst="rect">
            <a:avLst/>
          </a:prstGeom>
          <a:noFill/>
          <a:ln>
            <a:noFill/>
          </a:ln>
        </p:spPr>
        <p:txBody>
          <a:bodyPr lIns="95192" tIns="95192" rIns="95192" bIns="95192" anchor="t" anchorCtr="0">
            <a:noAutofit/>
          </a:bodyPr>
          <a:lstStyle/>
          <a:p>
            <a:pPr>
              <a:buSzPct val="25000"/>
            </a:pPr>
            <a:endParaRPr sz="1900"/>
          </a:p>
        </p:txBody>
      </p:sp>
      <p:sp>
        <p:nvSpPr>
          <p:cNvPr id="418" name="Shape 41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468012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24" name="Shape 424"/>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endParaRPr sz="1900"/>
          </a:p>
        </p:txBody>
      </p:sp>
      <p:sp>
        <p:nvSpPr>
          <p:cNvPr id="425" name="Shape 425"/>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3964376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30" name="Shape 430"/>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endParaRPr sz="1900"/>
          </a:p>
        </p:txBody>
      </p:sp>
      <p:sp>
        <p:nvSpPr>
          <p:cNvPr id="431" name="Shape 431"/>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314353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37" name="Shape 43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424715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48" name="Shape 44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511836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54" name="Shape 45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424674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60" name="Shape 46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99126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66" name="Shape 46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977793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72" name="Shape 47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76725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78" name="Shape 47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424194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175" name="Shape 175"/>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522416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84" name="Shape 48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600874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90" name="Shape 490"/>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997665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496" name="Shape 496"/>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641022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502" name="Shape 502"/>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051588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508" name="Shape 50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00671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514" name="Shape 514"/>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00446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20" name="Shape 520"/>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endParaRPr sz="1900"/>
          </a:p>
        </p:txBody>
      </p:sp>
      <p:sp>
        <p:nvSpPr>
          <p:cNvPr id="521" name="Shape 521"/>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9140031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txBox="1">
            <a:spLocks noGrp="1"/>
          </p:cNvSpPr>
          <p:nvPr>
            <p:ph type="body" idx="1"/>
          </p:nvPr>
        </p:nvSpPr>
        <p:spPr>
          <a:xfrm>
            <a:off x="732182" y="4561313"/>
            <a:ext cx="5850783" cy="4320505"/>
          </a:xfrm>
          <a:prstGeom prst="rect">
            <a:avLst/>
          </a:prstGeom>
          <a:noFill/>
          <a:ln>
            <a:noFill/>
          </a:ln>
        </p:spPr>
        <p:txBody>
          <a:bodyPr lIns="95192" tIns="95192" rIns="95192" bIns="95192" anchor="t" anchorCtr="0">
            <a:noAutofit/>
          </a:bodyPr>
          <a:lstStyle/>
          <a:p>
            <a:pPr>
              <a:buSzPct val="25000"/>
            </a:pPr>
            <a:endParaRPr sz="1900"/>
          </a:p>
        </p:txBody>
      </p:sp>
      <p:sp>
        <p:nvSpPr>
          <p:cNvPr id="527" name="Shape 527"/>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589910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1241425" y="723900"/>
            <a:ext cx="4832350" cy="3624263"/>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33" name="Shape 533"/>
          <p:cNvSpPr txBox="1">
            <a:spLocks noGrp="1"/>
          </p:cNvSpPr>
          <p:nvPr>
            <p:ph type="body" idx="1"/>
          </p:nvPr>
        </p:nvSpPr>
        <p:spPr>
          <a:xfrm>
            <a:off x="732182" y="4591018"/>
            <a:ext cx="5850833" cy="288794"/>
          </a:xfrm>
          <a:prstGeom prst="rect">
            <a:avLst/>
          </a:prstGeom>
          <a:noFill/>
          <a:ln>
            <a:noFill/>
          </a:ln>
        </p:spPr>
        <p:txBody>
          <a:bodyPr lIns="94827" tIns="47401" rIns="94827" bIns="47401" anchor="t" anchorCtr="0">
            <a:noAutofit/>
          </a:bodyPr>
          <a:lstStyle/>
          <a:p>
            <a:pPr>
              <a:buSzPct val="25000"/>
            </a:pPr>
            <a:r>
              <a:rPr lang="en-US" sz="1900"/>
              <a:t>Talk again about management tools, publication, and the archival management lifecycle.</a:t>
            </a:r>
          </a:p>
        </p:txBody>
      </p:sp>
      <p:sp>
        <p:nvSpPr>
          <p:cNvPr id="534" name="Shape 534"/>
          <p:cNvSpPr txBox="1"/>
          <p:nvPr/>
        </p:nvSpPr>
        <p:spPr>
          <a:xfrm>
            <a:off x="4142961" y="9373465"/>
            <a:ext cx="3170583" cy="288794"/>
          </a:xfrm>
          <a:prstGeom prst="rect">
            <a:avLst/>
          </a:prstGeom>
          <a:noFill/>
          <a:ln>
            <a:noFill/>
          </a:ln>
        </p:spPr>
        <p:txBody>
          <a:bodyPr lIns="94827" tIns="47401" rIns="94827" bIns="47401" anchor="b" anchorCtr="0">
            <a:noAutofit/>
          </a:bodyPr>
          <a:lstStyle/>
          <a:p>
            <a:pPr algn="r">
              <a:buClr>
                <a:srgbClr val="000000"/>
              </a:buClr>
              <a:buSzPct val="25000"/>
            </a:pPr>
            <a:r>
              <a:rPr lang="en-US" sz="1200"/>
              <a:t>*</a:t>
            </a:r>
          </a:p>
        </p:txBody>
      </p:sp>
    </p:spTree>
    <p:extLst>
      <p:ext uri="{BB962C8B-B14F-4D97-AF65-F5344CB8AC3E}">
        <p14:creationId xmlns:p14="http://schemas.microsoft.com/office/powerpoint/2010/main" val="51242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181" name="Shape 181"/>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94335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188" name="Shape 188"/>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52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32182" y="4561313"/>
            <a:ext cx="5850833" cy="4320375"/>
          </a:xfrm>
          <a:prstGeom prst="rect">
            <a:avLst/>
          </a:prstGeom>
          <a:noFill/>
          <a:ln>
            <a:noFill/>
          </a:ln>
        </p:spPr>
        <p:txBody>
          <a:bodyPr lIns="95192" tIns="95192" rIns="95192" bIns="95192" anchor="t" anchorCtr="0">
            <a:noAutofit/>
          </a:bodyPr>
          <a:lstStyle/>
          <a:p>
            <a:pPr>
              <a:buSzPct val="25000"/>
            </a:pPr>
            <a:endParaRPr sz="1900"/>
          </a:p>
        </p:txBody>
      </p:sp>
      <p:sp>
        <p:nvSpPr>
          <p:cNvPr id="193" name="Shape 193"/>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6820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732182" y="4561313"/>
            <a:ext cx="5850833" cy="4320375"/>
          </a:xfrm>
          <a:prstGeom prst="rect">
            <a:avLst/>
          </a:prstGeom>
        </p:spPr>
        <p:txBody>
          <a:bodyPr lIns="95192" tIns="95192" rIns="95192" bIns="95192" anchor="t" anchorCtr="0">
            <a:noAutofit/>
          </a:bodyPr>
          <a:lstStyle/>
          <a:p>
            <a:endParaRPr/>
          </a:p>
        </p:txBody>
      </p:sp>
      <p:sp>
        <p:nvSpPr>
          <p:cNvPr id="199" name="Shape 199"/>
          <p:cNvSpPr>
            <a:spLocks noGrp="1" noRot="1" noChangeAspect="1"/>
          </p:cNvSpPr>
          <p:nvPr>
            <p:ph type="sldImg" idx="2"/>
          </p:nvPr>
        </p:nvSpPr>
        <p:spPr>
          <a:xfrm>
            <a:off x="1257300"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119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2971800" y="1828800"/>
            <a:ext cx="6019798" cy="2209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Arial"/>
              <a:buNone/>
              <a:defRPr sz="2100" b="0" i="0" u="none" strike="noStrike" cap="none">
                <a:solidFill>
                  <a:srgbClr val="FFFFFF"/>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subTitle" idx="1"/>
          </p:nvPr>
        </p:nvSpPr>
        <p:spPr>
          <a:xfrm>
            <a:off x="2971800" y="4267200"/>
            <a:ext cx="6019798" cy="1752600"/>
          </a:xfrm>
          <a:prstGeom prst="rect">
            <a:avLst/>
          </a:prstGeom>
          <a:noFill/>
          <a:ln>
            <a:noFill/>
          </a:ln>
        </p:spPr>
        <p:txBody>
          <a:bodyPr lIns="91425" tIns="91425" rIns="91425" bIns="91425" anchor="t" anchorCtr="0"/>
          <a:lstStyle>
            <a:lvl1pPr marL="0" marR="0" lvl="0" indent="0" algn="l" rtl="0">
              <a:lnSpc>
                <a:spcPct val="100000"/>
              </a:lnSpc>
              <a:spcBef>
                <a:spcPts val="680"/>
              </a:spcBef>
              <a:spcAft>
                <a:spcPts val="0"/>
              </a:spcAft>
              <a:buClr>
                <a:schemeClr val="lt2"/>
              </a:buClr>
              <a:buFont typeface="Noto Sans Symbols"/>
              <a:buNone/>
              <a:defRPr sz="34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25" name="Shape 12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2"/>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lt2"/>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2"/>
              </a:buClr>
              <a:buSzPct val="75000"/>
              <a:buFont typeface="Noto Sans Symbols"/>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400"/>
              </a:spcBef>
              <a:spcAft>
                <a:spcPts val="0"/>
              </a:spcAft>
              <a:buClr>
                <a:schemeClr val="accent2"/>
              </a:buClr>
              <a:buSzPct val="80000"/>
              <a:buFont typeface="Noto Sans Symbols"/>
              <a:buChar char="◻"/>
              <a:defRPr sz="2000" b="0" i="0" u="none" strike="noStrike" cap="none">
                <a:solidFill>
                  <a:schemeClr val="dk1"/>
                </a:solidFill>
                <a:latin typeface="Arial"/>
                <a:ea typeface="Arial"/>
                <a:cs typeface="Arial"/>
                <a:sym typeface="Arial"/>
              </a:defRPr>
            </a:lvl2pPr>
            <a:lvl3pPr marL="1143000" marR="0" lvl="2" indent="-90806" algn="l" rtl="0">
              <a:lnSpc>
                <a:spcPct val="100000"/>
              </a:lnSpc>
              <a:spcBef>
                <a:spcPts val="360"/>
              </a:spcBef>
              <a:spcAft>
                <a:spcPts val="0"/>
              </a:spcAft>
              <a:buClr>
                <a:schemeClr val="lt2"/>
              </a:buClr>
              <a:buSzPct val="64998"/>
              <a:buFont typeface="Noto Sans Symbols"/>
              <a:buChar char="■"/>
              <a:defRPr sz="1800" b="0" i="0" u="none" strike="noStrike" cap="none">
                <a:solidFill>
                  <a:schemeClr val="dk1"/>
                </a:solidFill>
                <a:latin typeface="Arial"/>
                <a:ea typeface="Arial"/>
                <a:cs typeface="Arial"/>
                <a:sym typeface="Arial"/>
              </a:defRPr>
            </a:lvl3pPr>
            <a:lvl4pPr marL="1600200" marR="0" lvl="3" indent="-93980" algn="l" rtl="0">
              <a:lnSpc>
                <a:spcPct val="100000"/>
              </a:lnSpc>
              <a:spcBef>
                <a:spcPts val="320"/>
              </a:spcBef>
              <a:spcAft>
                <a:spcPts val="0"/>
              </a:spcAft>
              <a:buClr>
                <a:schemeClr val="accent2"/>
              </a:buClr>
              <a:buSzPct val="70000"/>
              <a:buFont typeface="Noto Sans Symbols"/>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2"/>
              </a:buClr>
              <a:buFont typeface="Noto Sans Symbols"/>
              <a:buNone/>
              <a:defRPr sz="2400" b="1" i="0" u="none" strike="noStrike" cap="none">
                <a:solidFill>
                  <a:schemeClr val="dk1"/>
                </a:solidFill>
                <a:latin typeface="Arial"/>
                <a:ea typeface="Arial"/>
                <a:cs typeface="Arial"/>
                <a:sym typeface="Aria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360"/>
              </a:spcBef>
              <a:spcAft>
                <a:spcPts val="0"/>
              </a:spcAft>
              <a:buClr>
                <a:schemeClr val="lt2"/>
              </a:buClr>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5pPr>
            <a:lvl6pPr marL="2286000" marR="0" lvl="5"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6pPr>
            <a:lvl7pPr marL="2743200" marR="0" lvl="6"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7pPr>
            <a:lvl8pPr marL="3200400" marR="0" lvl="7"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8pPr>
            <a:lvl9pPr marL="3657600" marR="0" lvl="8" indent="0" algn="l" rtl="0">
              <a:lnSpc>
                <a:spcPct val="100000"/>
              </a:lnSpc>
              <a:spcBef>
                <a:spcPts val="320"/>
              </a:spcBef>
              <a:spcAft>
                <a:spcPts val="0"/>
              </a:spcAft>
              <a:buClr>
                <a:schemeClr val="lt2"/>
              </a:buClr>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2"/>
              </a:buClr>
              <a:buSzPct val="75000"/>
              <a:buFont typeface="Noto Sans Symbols"/>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400"/>
              </a:spcBef>
              <a:spcAft>
                <a:spcPts val="0"/>
              </a:spcAft>
              <a:buClr>
                <a:schemeClr val="accent2"/>
              </a:buClr>
              <a:buSzPct val="80000"/>
              <a:buFont typeface="Noto Sans Symbols"/>
              <a:buChar char="◻"/>
              <a:defRPr sz="2000" b="0" i="0" u="none" strike="noStrike" cap="none">
                <a:solidFill>
                  <a:schemeClr val="dk1"/>
                </a:solidFill>
                <a:latin typeface="Arial"/>
                <a:ea typeface="Arial"/>
                <a:cs typeface="Arial"/>
                <a:sym typeface="Arial"/>
              </a:defRPr>
            </a:lvl2pPr>
            <a:lvl3pPr marL="1143000" marR="0" lvl="2" indent="-90806" algn="l" rtl="0">
              <a:lnSpc>
                <a:spcPct val="100000"/>
              </a:lnSpc>
              <a:spcBef>
                <a:spcPts val="360"/>
              </a:spcBef>
              <a:spcAft>
                <a:spcPts val="0"/>
              </a:spcAft>
              <a:buClr>
                <a:schemeClr val="lt2"/>
              </a:buClr>
              <a:buSzPct val="64998"/>
              <a:buFont typeface="Noto Sans Symbols"/>
              <a:buChar char="■"/>
              <a:defRPr sz="1800" b="0" i="0" u="none" strike="noStrike" cap="none">
                <a:solidFill>
                  <a:schemeClr val="dk1"/>
                </a:solidFill>
                <a:latin typeface="Arial"/>
                <a:ea typeface="Arial"/>
                <a:cs typeface="Arial"/>
                <a:sym typeface="Arial"/>
              </a:defRPr>
            </a:lvl3pPr>
            <a:lvl4pPr marL="1600200" marR="0" lvl="3" indent="-93980" algn="l" rtl="0">
              <a:lnSpc>
                <a:spcPct val="100000"/>
              </a:lnSpc>
              <a:spcBef>
                <a:spcPts val="320"/>
              </a:spcBef>
              <a:spcAft>
                <a:spcPts val="0"/>
              </a:spcAft>
              <a:buClr>
                <a:schemeClr val="accent2"/>
              </a:buClr>
              <a:buSzPct val="70000"/>
              <a:buFont typeface="Noto Sans Symbols"/>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20"/>
              </a:spcBef>
              <a:spcAft>
                <a:spcPts val="0"/>
              </a:spcAft>
              <a:buClr>
                <a:schemeClr val="lt2"/>
              </a:buClr>
              <a:buSzPct val="100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457200" y="1981200"/>
            <a:ext cx="4038598" cy="3886200"/>
          </a:xfrm>
          <a:prstGeom prst="rect">
            <a:avLst/>
          </a:prstGeom>
          <a:noFill/>
          <a:ln>
            <a:noFill/>
          </a:ln>
        </p:spPr>
        <p:txBody>
          <a:bodyPr lIns="91425" tIns="91425" rIns="91425" bIns="91425" anchor="t" anchorCtr="0"/>
          <a:lstStyle>
            <a:lvl1pPr marL="342900" marR="0" lvl="0" indent="-82550" algn="l" rtl="0">
              <a:lnSpc>
                <a:spcPct val="100000"/>
              </a:lnSpc>
              <a:spcBef>
                <a:spcPts val="560"/>
              </a:spcBef>
              <a:spcAft>
                <a:spcPts val="0"/>
              </a:spcAft>
              <a:buClr>
                <a:schemeClr val="lt2"/>
              </a:buClr>
              <a:buSzPct val="75000"/>
              <a:buFont typeface="Noto Sans Symbols"/>
              <a:buChar char="■"/>
              <a:defRPr sz="2800" b="0" i="0" u="none" strike="noStrike" cap="none">
                <a:solidFill>
                  <a:schemeClr val="dk1"/>
                </a:solidFill>
                <a:latin typeface="Arial"/>
                <a:ea typeface="Arial"/>
                <a:cs typeface="Arial"/>
                <a:sym typeface="Arial"/>
              </a:defRPr>
            </a:lvl1pPr>
            <a:lvl2pPr marL="742950" marR="0" lvl="1" indent="-49530" algn="l" rtl="0">
              <a:lnSpc>
                <a:spcPct val="100000"/>
              </a:lnSpc>
              <a:spcBef>
                <a:spcPts val="480"/>
              </a:spcBef>
              <a:spcAft>
                <a:spcPts val="0"/>
              </a:spcAft>
              <a:buClr>
                <a:schemeClr val="accent2"/>
              </a:buClr>
              <a:buSzPct val="80000"/>
              <a:buFont typeface="Noto Sans Symbols"/>
              <a:buChar char="◻"/>
              <a:defRPr sz="2400" b="0" i="0" u="none" strike="noStrike" cap="none">
                <a:solidFill>
                  <a:schemeClr val="dk1"/>
                </a:solidFill>
                <a:latin typeface="Arial"/>
                <a:ea typeface="Arial"/>
                <a:cs typeface="Arial"/>
                <a:sym typeface="Arial"/>
              </a:defRPr>
            </a:lvl2pPr>
            <a:lvl3pPr marL="1143000" marR="0" lvl="2" indent="-69851" algn="l" rtl="0">
              <a:lnSpc>
                <a:spcPct val="100000"/>
              </a:lnSpc>
              <a:spcBef>
                <a:spcPts val="400"/>
              </a:spcBef>
              <a:spcAft>
                <a:spcPts val="0"/>
              </a:spcAft>
              <a:buClr>
                <a:schemeClr val="lt2"/>
              </a:buClr>
              <a:buSzPct val="64998"/>
              <a:buFont typeface="Noto Sans Symbols"/>
              <a:buChar char="■"/>
              <a:defRPr sz="2000" b="0" i="0" u="none" strike="noStrike" cap="none">
                <a:solidFill>
                  <a:schemeClr val="dk1"/>
                </a:solidFill>
                <a:latin typeface="Arial"/>
                <a:ea typeface="Arial"/>
                <a:cs typeface="Arial"/>
                <a:sym typeface="Arial"/>
              </a:defRPr>
            </a:lvl3pPr>
            <a:lvl4pPr marL="1600200" marR="0" lvl="3" indent="-72389" algn="l" rtl="0">
              <a:lnSpc>
                <a:spcPct val="100000"/>
              </a:lnSpc>
              <a:spcBef>
                <a:spcPts val="360"/>
              </a:spcBef>
              <a:spcAft>
                <a:spcPts val="0"/>
              </a:spcAft>
              <a:buClr>
                <a:schemeClr val="accent2"/>
              </a:buClr>
              <a:buSzPct val="70000"/>
              <a:buFont typeface="Noto Sans Symbols"/>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35" name="Shape 135"/>
          <p:cNvSpPr txBox="1">
            <a:spLocks noGrp="1"/>
          </p:cNvSpPr>
          <p:nvPr>
            <p:ph type="body" idx="2"/>
          </p:nvPr>
        </p:nvSpPr>
        <p:spPr>
          <a:xfrm>
            <a:off x="4648200" y="1981200"/>
            <a:ext cx="4038598" cy="3886200"/>
          </a:xfrm>
          <a:prstGeom prst="rect">
            <a:avLst/>
          </a:prstGeom>
          <a:noFill/>
          <a:ln>
            <a:noFill/>
          </a:ln>
        </p:spPr>
        <p:txBody>
          <a:bodyPr lIns="91425" tIns="91425" rIns="91425" bIns="91425" anchor="t" anchorCtr="0"/>
          <a:lstStyle>
            <a:lvl1pPr marL="342900" marR="0" lvl="0" indent="-82550" algn="l" rtl="0">
              <a:lnSpc>
                <a:spcPct val="100000"/>
              </a:lnSpc>
              <a:spcBef>
                <a:spcPts val="560"/>
              </a:spcBef>
              <a:spcAft>
                <a:spcPts val="0"/>
              </a:spcAft>
              <a:buClr>
                <a:schemeClr val="lt2"/>
              </a:buClr>
              <a:buSzPct val="75000"/>
              <a:buFont typeface="Noto Sans Symbols"/>
              <a:buChar char="■"/>
              <a:defRPr sz="2800" b="0" i="0" u="none" strike="noStrike" cap="none">
                <a:solidFill>
                  <a:schemeClr val="dk1"/>
                </a:solidFill>
                <a:latin typeface="Arial"/>
                <a:ea typeface="Arial"/>
                <a:cs typeface="Arial"/>
                <a:sym typeface="Arial"/>
              </a:defRPr>
            </a:lvl1pPr>
            <a:lvl2pPr marL="742950" marR="0" lvl="1" indent="-49530" algn="l" rtl="0">
              <a:lnSpc>
                <a:spcPct val="100000"/>
              </a:lnSpc>
              <a:spcBef>
                <a:spcPts val="480"/>
              </a:spcBef>
              <a:spcAft>
                <a:spcPts val="0"/>
              </a:spcAft>
              <a:buClr>
                <a:schemeClr val="accent2"/>
              </a:buClr>
              <a:buSzPct val="80000"/>
              <a:buFont typeface="Noto Sans Symbols"/>
              <a:buChar char="◻"/>
              <a:defRPr sz="2400" b="0" i="0" u="none" strike="noStrike" cap="none">
                <a:solidFill>
                  <a:schemeClr val="dk1"/>
                </a:solidFill>
                <a:latin typeface="Arial"/>
                <a:ea typeface="Arial"/>
                <a:cs typeface="Arial"/>
                <a:sym typeface="Arial"/>
              </a:defRPr>
            </a:lvl2pPr>
            <a:lvl3pPr marL="1143000" marR="0" lvl="2" indent="-69851" algn="l" rtl="0">
              <a:lnSpc>
                <a:spcPct val="100000"/>
              </a:lnSpc>
              <a:spcBef>
                <a:spcPts val="400"/>
              </a:spcBef>
              <a:spcAft>
                <a:spcPts val="0"/>
              </a:spcAft>
              <a:buClr>
                <a:schemeClr val="lt2"/>
              </a:buClr>
              <a:buSzPct val="64998"/>
              <a:buFont typeface="Noto Sans Symbols"/>
              <a:buChar char="■"/>
              <a:defRPr sz="2000" b="0" i="0" u="none" strike="noStrike" cap="none">
                <a:solidFill>
                  <a:schemeClr val="dk1"/>
                </a:solidFill>
                <a:latin typeface="Arial"/>
                <a:ea typeface="Arial"/>
                <a:cs typeface="Arial"/>
                <a:sym typeface="Arial"/>
              </a:defRPr>
            </a:lvl3pPr>
            <a:lvl4pPr marL="1600200" marR="0" lvl="3" indent="-72389" algn="l" rtl="0">
              <a:lnSpc>
                <a:spcPct val="100000"/>
              </a:lnSpc>
              <a:spcBef>
                <a:spcPts val="360"/>
              </a:spcBef>
              <a:spcAft>
                <a:spcPts val="0"/>
              </a:spcAft>
              <a:buClr>
                <a:schemeClr val="accent2"/>
              </a:buClr>
              <a:buSzPct val="70000"/>
              <a:buFont typeface="Noto Sans Symbols"/>
              <a:buChar char="◻"/>
              <a:defRPr sz="1800" b="0" i="0" u="none" strike="noStrike" cap="none">
                <a:solidFill>
                  <a:schemeClr val="dk1"/>
                </a:solidFill>
                <a:latin typeface="Arial"/>
                <a:ea typeface="Arial"/>
                <a:cs typeface="Arial"/>
                <a:sym typeface="Arial"/>
              </a:defRPr>
            </a:lvl4pPr>
            <a:lvl5pPr marL="2057400" marR="0" lvl="4"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lt2"/>
              </a:buClr>
              <a:buSzPct val="1000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40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41" name="Shape 14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2"/>
              </a:buClr>
              <a:buFont typeface="Noto Sans Symbols"/>
              <a:buNone/>
              <a:defRPr sz="2000" b="0" i="0" u="none" strike="noStrike" cap="none">
                <a:solidFill>
                  <a:schemeClr val="dk1"/>
                </a:solidFill>
                <a:latin typeface="Arial"/>
                <a:ea typeface="Arial"/>
                <a:cs typeface="Arial"/>
                <a:sym typeface="Arial"/>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320"/>
              </a:spcBef>
              <a:spcAft>
                <a:spcPts val="0"/>
              </a:spcAft>
              <a:buClr>
                <a:schemeClr val="lt2"/>
              </a:buClr>
              <a:buFont typeface="Noto Sans Symbols"/>
              <a:buNone/>
              <a:defRPr sz="1600" b="0" i="0" u="none" strike="noStrike" cap="none">
                <a:solidFill>
                  <a:schemeClr val="dk1"/>
                </a:solidFill>
                <a:latin typeface="Arial"/>
                <a:ea typeface="Arial"/>
                <a:cs typeface="Arial"/>
                <a:sym typeface="Arial"/>
              </a:defRPr>
            </a:lvl3pPr>
            <a:lvl4pPr marL="1371600" marR="0" lvl="3" indent="0" algn="l" rtl="0">
              <a:lnSpc>
                <a:spcPct val="100000"/>
              </a:lnSpc>
              <a:spcBef>
                <a:spcPts val="280"/>
              </a:spcBef>
              <a:spcAft>
                <a:spcPts val="0"/>
              </a:spcAft>
              <a:buClr>
                <a:schemeClr val="accent2"/>
              </a:buClr>
              <a:buFont typeface="Noto Sans Symbols"/>
              <a:buNone/>
              <a:defRPr sz="1400" b="0" i="0" u="none" strike="noStrike" cap="none">
                <a:solidFill>
                  <a:schemeClr val="dk1"/>
                </a:solidFill>
                <a:latin typeface="Arial"/>
                <a:ea typeface="Arial"/>
                <a:cs typeface="Arial"/>
                <a:sym typeface="Arial"/>
              </a:defRPr>
            </a:lvl4pPr>
            <a:lvl5pPr marL="1828800" marR="0" lvl="4"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5pPr>
            <a:lvl6pPr marL="2286000" marR="0" lvl="5"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6pPr>
            <a:lvl7pPr marL="2743200" marR="0" lvl="6"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7pPr>
            <a:lvl8pPr marL="3200400" marR="0" lvl="7"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8pPr>
            <a:lvl9pPr marL="3657600" marR="0" lvl="8"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152400" y="1371600"/>
            <a:ext cx="8839199" cy="5333997"/>
          </a:xfrm>
          <a:prstGeom prst="rect">
            <a:avLst/>
          </a:prstGeom>
          <a:noFill/>
          <a:ln>
            <a:noFill/>
          </a:ln>
        </p:spPr>
        <p:txBody>
          <a:bodyPr lIns="91425" tIns="91425" rIns="91425" bIns="91425" anchor="t" anchorCtr="0"/>
          <a:lstStyle>
            <a:lvl1pPr marL="230188" marR="0" lvl="0" indent="74611" algn="l" rtl="0">
              <a:lnSpc>
                <a:spcPct val="100000"/>
              </a:lnSpc>
              <a:spcBef>
                <a:spcPts val="20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461963" marR="0" lvl="1" indent="48577" algn="l" rtl="0">
              <a:lnSpc>
                <a:spcPct val="100000"/>
              </a:lnSpc>
              <a:spcBef>
                <a:spcPts val="20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684213" marR="0" lvl="2" indent="-39052" algn="l" rtl="0">
              <a:lnSpc>
                <a:spcPct val="100000"/>
              </a:lnSpc>
              <a:spcBef>
                <a:spcPts val="20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914400" marR="0" lvl="3" indent="-63500" algn="l" rtl="0">
              <a:lnSpc>
                <a:spcPct val="100000"/>
              </a:lnSpc>
              <a:spcBef>
                <a:spcPts val="2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1144588" marR="0" lvl="4" indent="23812" algn="l" rtl="0">
              <a:lnSpc>
                <a:spcPct val="100000"/>
              </a:lnSpc>
              <a:spcBef>
                <a:spcPts val="2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title"/>
          </p:nvPr>
        </p:nvSpPr>
        <p:spPr>
          <a:xfrm>
            <a:off x="152400" y="457200"/>
            <a:ext cx="8839199" cy="914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2"/>
              </a:buClr>
              <a:buFont typeface="Trebuchet MS"/>
              <a:buNone/>
              <a:defRPr sz="3600" b="0" i="0" u="none" strike="noStrike" cap="none">
                <a:solidFill>
                  <a:schemeClr val="lt2"/>
                </a:solidFill>
                <a:latin typeface="Trebuchet MS"/>
                <a:ea typeface="Trebuchet MS"/>
                <a:cs typeface="Trebuchet MS"/>
                <a:sym typeface="Trebuchet MS"/>
              </a:defRPr>
            </a:lvl1pPr>
            <a:lvl2pPr marL="0" marR="0" lvl="1" indent="0" algn="l" rtl="0">
              <a:spcBef>
                <a:spcPts val="0"/>
              </a:spcBef>
              <a:spcAft>
                <a:spcPts val="0"/>
              </a:spcAft>
              <a:buClr>
                <a:schemeClr val="lt2"/>
              </a:buClr>
              <a:buFont typeface="Trebuchet MS"/>
              <a:buNone/>
              <a:defRPr sz="3600" b="0" i="0" u="none" strike="noStrike" cap="none">
                <a:solidFill>
                  <a:schemeClr val="lt2"/>
                </a:solidFill>
                <a:latin typeface="Trebuchet MS"/>
                <a:ea typeface="Trebuchet MS"/>
                <a:cs typeface="Trebuchet MS"/>
                <a:sym typeface="Trebuchet MS"/>
              </a:defRPr>
            </a:lvl2pPr>
            <a:lvl3pPr marL="0" marR="0" lvl="2" indent="0" algn="l" rtl="0">
              <a:spcBef>
                <a:spcPts val="0"/>
              </a:spcBef>
              <a:spcAft>
                <a:spcPts val="0"/>
              </a:spcAft>
              <a:buClr>
                <a:schemeClr val="lt2"/>
              </a:buClr>
              <a:buFont typeface="Trebuchet MS"/>
              <a:buNone/>
              <a:defRPr sz="3600" b="0" i="0" u="none" strike="noStrike" cap="none">
                <a:solidFill>
                  <a:schemeClr val="lt2"/>
                </a:solidFill>
                <a:latin typeface="Trebuchet MS"/>
                <a:ea typeface="Trebuchet MS"/>
                <a:cs typeface="Trebuchet MS"/>
                <a:sym typeface="Trebuchet MS"/>
              </a:defRPr>
            </a:lvl3pPr>
            <a:lvl4pPr marL="0" marR="0" lvl="3" indent="0" algn="l" rtl="0">
              <a:spcBef>
                <a:spcPts val="0"/>
              </a:spcBef>
              <a:spcAft>
                <a:spcPts val="0"/>
              </a:spcAft>
              <a:buClr>
                <a:schemeClr val="lt2"/>
              </a:buClr>
              <a:buFont typeface="Trebuchet MS"/>
              <a:buNone/>
              <a:defRPr sz="3600" b="0" i="0" u="none" strike="noStrike" cap="none">
                <a:solidFill>
                  <a:schemeClr val="lt2"/>
                </a:solidFill>
                <a:latin typeface="Trebuchet MS"/>
                <a:ea typeface="Trebuchet MS"/>
                <a:cs typeface="Trebuchet MS"/>
                <a:sym typeface="Trebuchet MS"/>
              </a:defRPr>
            </a:lvl4pPr>
            <a:lvl5pPr marL="0" marR="0" lvl="4" indent="0" algn="l" rtl="0">
              <a:spcBef>
                <a:spcPts val="0"/>
              </a:spcBef>
              <a:spcAft>
                <a:spcPts val="0"/>
              </a:spcAft>
              <a:buClr>
                <a:schemeClr val="lt2"/>
              </a:buClr>
              <a:buFont typeface="Trebuchet MS"/>
              <a:buNone/>
              <a:defRPr sz="3600" b="0" i="0" u="none" strike="noStrike" cap="none">
                <a:solidFill>
                  <a:schemeClr val="lt2"/>
                </a:solidFill>
                <a:latin typeface="Trebuchet MS"/>
                <a:ea typeface="Trebuchet MS"/>
                <a:cs typeface="Trebuchet MS"/>
                <a:sym typeface="Trebuchet MS"/>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lt2"/>
              </a:buClr>
              <a:buFont typeface="Noto Sans Symbols"/>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rot="5400000">
            <a:off x="4952999" y="2133600"/>
            <a:ext cx="5410200" cy="20574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90" name="Shape 90"/>
          <p:cNvSpPr txBox="1">
            <a:spLocks noGrp="1"/>
          </p:cNvSpPr>
          <p:nvPr>
            <p:ph type="body" idx="1"/>
          </p:nvPr>
        </p:nvSpPr>
        <p:spPr>
          <a:xfrm rot="5400000">
            <a:off x="762000" y="152400"/>
            <a:ext cx="5410200" cy="6019798"/>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96" name="Shape 96"/>
          <p:cNvSpPr txBox="1">
            <a:spLocks noGrp="1"/>
          </p:cNvSpPr>
          <p:nvPr>
            <p:ph type="body" idx="1"/>
          </p:nvPr>
        </p:nvSpPr>
        <p:spPr>
          <a:xfrm rot="5400000">
            <a:off x="2628899" y="-190500"/>
            <a:ext cx="3886200" cy="82296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02" name="Shape 10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2"/>
              </a:buClr>
              <a:buFont typeface="Noto Sans Symbols"/>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lt2"/>
              </a:buClr>
              <a:buFont typeface="Noto Sans Symbols"/>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400"/>
              </a:spcBef>
              <a:spcAft>
                <a:spcPts val="0"/>
              </a:spcAft>
              <a:buClr>
                <a:schemeClr val="lt2"/>
              </a:buClr>
              <a:buFont typeface="Noto Sans Symbols"/>
              <a:buNone/>
              <a:defRPr sz="2000" b="0" i="0" u="none" strike="noStrike" cap="none">
                <a:solidFill>
                  <a:schemeClr val="dk1"/>
                </a:solidFill>
                <a:latin typeface="Arial"/>
                <a:ea typeface="Arial"/>
                <a:cs typeface="Arial"/>
                <a:sym typeface="Arial"/>
              </a:defRPr>
            </a:lvl5pPr>
            <a:lvl6pPr marL="2286000" marR="0" lvl="5" indent="0" algn="l" rtl="0">
              <a:lnSpc>
                <a:spcPct val="100000"/>
              </a:lnSpc>
              <a:spcBef>
                <a:spcPts val="400"/>
              </a:spcBef>
              <a:spcAft>
                <a:spcPts val="0"/>
              </a:spcAft>
              <a:buClr>
                <a:schemeClr val="lt2"/>
              </a:buClr>
              <a:buFont typeface="Noto Sans Symbols"/>
              <a:buNone/>
              <a:defRPr sz="2000" b="0" i="0" u="none" strike="noStrike" cap="none">
                <a:solidFill>
                  <a:schemeClr val="dk1"/>
                </a:solidFill>
                <a:latin typeface="Arial"/>
                <a:ea typeface="Arial"/>
                <a:cs typeface="Arial"/>
                <a:sym typeface="Arial"/>
              </a:defRPr>
            </a:lvl6pPr>
            <a:lvl7pPr marL="2743200" marR="0" lvl="6" indent="0" algn="l" rtl="0">
              <a:lnSpc>
                <a:spcPct val="100000"/>
              </a:lnSpc>
              <a:spcBef>
                <a:spcPts val="400"/>
              </a:spcBef>
              <a:spcAft>
                <a:spcPts val="0"/>
              </a:spcAft>
              <a:buClr>
                <a:schemeClr val="lt2"/>
              </a:buClr>
              <a:buFont typeface="Noto Sans Symbols"/>
              <a:buNone/>
              <a:defRPr sz="2000" b="0" i="0" u="none" strike="noStrike" cap="none">
                <a:solidFill>
                  <a:schemeClr val="dk1"/>
                </a:solidFill>
                <a:latin typeface="Arial"/>
                <a:ea typeface="Arial"/>
                <a:cs typeface="Arial"/>
                <a:sym typeface="Arial"/>
              </a:defRPr>
            </a:lvl7pPr>
            <a:lvl8pPr marL="3200400" marR="0" lvl="7" indent="0" algn="l" rtl="0">
              <a:lnSpc>
                <a:spcPct val="100000"/>
              </a:lnSpc>
              <a:spcBef>
                <a:spcPts val="400"/>
              </a:spcBef>
              <a:spcAft>
                <a:spcPts val="0"/>
              </a:spcAft>
              <a:buClr>
                <a:schemeClr val="lt2"/>
              </a:buClr>
              <a:buFont typeface="Noto Sans Symbols"/>
              <a:buNone/>
              <a:defRPr sz="2000" b="0" i="0" u="none" strike="noStrike" cap="none">
                <a:solidFill>
                  <a:schemeClr val="dk1"/>
                </a:solidFill>
                <a:latin typeface="Arial"/>
                <a:ea typeface="Arial"/>
                <a:cs typeface="Arial"/>
                <a:sym typeface="Arial"/>
              </a:defRPr>
            </a:lvl8pPr>
            <a:lvl9pPr marL="3657600" marR="0" lvl="8" indent="0" algn="l" rtl="0">
              <a:lnSpc>
                <a:spcPct val="100000"/>
              </a:lnSpc>
              <a:spcBef>
                <a:spcPts val="400"/>
              </a:spcBef>
              <a:spcAft>
                <a:spcPts val="0"/>
              </a:spcAft>
              <a:buClr>
                <a:schemeClr val="lt2"/>
              </a:buClr>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lt2"/>
              </a:buClr>
              <a:buFont typeface="Noto Sans Symbols"/>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20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2"/>
              </a:buClr>
              <a:buFont typeface="Noto Sans Symbols"/>
              <a:buNone/>
              <a:defRPr sz="1400" b="0" i="0" u="none" strike="noStrike" cap="none">
                <a:solidFill>
                  <a:schemeClr val="dk1"/>
                </a:solidFill>
                <a:latin typeface="Arial"/>
                <a:ea typeface="Arial"/>
                <a:cs typeface="Arial"/>
                <a:sym typeface="Arial"/>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200"/>
              </a:spcBef>
              <a:spcAft>
                <a:spcPts val="0"/>
              </a:spcAft>
              <a:buClr>
                <a:schemeClr val="lt2"/>
              </a:buClr>
              <a:buFont typeface="Noto Sans Symbols"/>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lt2"/>
              </a:buClr>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userDrawn="1"/>
        </p:nvGrpSpPr>
        <p:grpSpPr>
          <a:xfrm>
            <a:off x="0" y="0"/>
            <a:ext cx="9143998" cy="6858000"/>
            <a:chOff x="0" y="0"/>
            <a:chExt cx="9143998" cy="6858000"/>
          </a:xfrm>
        </p:grpSpPr>
        <p:sp>
          <p:nvSpPr>
            <p:cNvPr id="11" name="Shape 11"/>
            <p:cNvSpPr txBox="1"/>
            <p:nvPr/>
          </p:nvSpPr>
          <p:spPr>
            <a:xfrm>
              <a:off x="0" y="0"/>
              <a:ext cx="3505200" cy="6858000"/>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2" name="Shape 12"/>
            <p:cNvSpPr txBox="1"/>
            <p:nvPr/>
          </p:nvSpPr>
          <p:spPr>
            <a:xfrm>
              <a:off x="1716085" y="1690685"/>
              <a:ext cx="7427912" cy="2533650"/>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nvGrpSpPr>
            <p:cNvPr id="13" name="Shape 13"/>
            <p:cNvGrpSpPr/>
            <p:nvPr/>
          </p:nvGrpSpPr>
          <p:grpSpPr>
            <a:xfrm>
              <a:off x="0" y="1066800"/>
              <a:ext cx="2867021" cy="3157537"/>
              <a:chOff x="0" y="1066800"/>
              <a:chExt cx="2867021" cy="3157537"/>
            </a:xfrm>
          </p:grpSpPr>
          <p:sp>
            <p:nvSpPr>
              <p:cNvPr id="14" name="Shape 14"/>
              <p:cNvSpPr txBox="1"/>
              <p:nvPr/>
            </p:nvSpPr>
            <p:spPr>
              <a:xfrm>
                <a:off x="573087" y="3582987"/>
                <a:ext cx="576262" cy="641350"/>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5" name="Shape 15"/>
              <p:cNvSpPr txBox="1"/>
              <p:nvPr/>
            </p:nvSpPr>
            <p:spPr>
              <a:xfrm>
                <a:off x="1716085" y="1690685"/>
                <a:ext cx="574674" cy="642936"/>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6" name="Shape 16"/>
              <p:cNvSpPr txBox="1"/>
              <p:nvPr/>
            </p:nvSpPr>
            <p:spPr>
              <a:xfrm>
                <a:off x="2281235" y="1066800"/>
                <a:ext cx="585785" cy="635000"/>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7" name="Shape 17"/>
              <p:cNvSpPr txBox="1"/>
              <p:nvPr/>
            </p:nvSpPr>
            <p:spPr>
              <a:xfrm>
                <a:off x="1141412" y="3582987"/>
                <a:ext cx="584200" cy="641350"/>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8" name="Shape 18"/>
              <p:cNvSpPr txBox="1"/>
              <p:nvPr/>
            </p:nvSpPr>
            <p:spPr>
              <a:xfrm>
                <a:off x="2281235" y="1690685"/>
                <a:ext cx="585785" cy="642936"/>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19" name="Shape 19"/>
              <p:cNvSpPr txBox="1"/>
              <p:nvPr/>
            </p:nvSpPr>
            <p:spPr>
              <a:xfrm>
                <a:off x="1141412" y="2324100"/>
                <a:ext cx="584200" cy="633412"/>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0" name="Shape 20"/>
              <p:cNvSpPr txBox="1"/>
              <p:nvPr/>
            </p:nvSpPr>
            <p:spPr>
              <a:xfrm>
                <a:off x="0" y="2324100"/>
                <a:ext cx="582612" cy="633412"/>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1" name="Shape 21"/>
              <p:cNvSpPr txBox="1"/>
              <p:nvPr/>
            </p:nvSpPr>
            <p:spPr>
              <a:xfrm>
                <a:off x="1716085" y="2324100"/>
                <a:ext cx="574674" cy="633412"/>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2" name="Shape 22"/>
              <p:cNvSpPr txBox="1"/>
              <p:nvPr/>
            </p:nvSpPr>
            <p:spPr>
              <a:xfrm>
                <a:off x="573087" y="2947985"/>
                <a:ext cx="576262" cy="644524"/>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3" name="Shape 23"/>
              <p:cNvSpPr txBox="1"/>
              <p:nvPr/>
            </p:nvSpPr>
            <p:spPr>
              <a:xfrm>
                <a:off x="1141412" y="2947985"/>
                <a:ext cx="584200" cy="644524"/>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grpSp>
      <p:sp>
        <p:nvSpPr>
          <p:cNvPr id="24" name="Shape 24"/>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grpSp>
        <p:nvGrpSpPr>
          <p:cNvPr id="36" name="Shape 36"/>
          <p:cNvGrpSpPr/>
          <p:nvPr/>
        </p:nvGrpSpPr>
        <p:grpSpPr>
          <a:xfrm>
            <a:off x="0" y="0"/>
            <a:ext cx="9143999" cy="546099"/>
            <a:chOff x="0" y="0"/>
            <a:chExt cx="9143999" cy="546099"/>
          </a:xfrm>
        </p:grpSpPr>
        <p:sp>
          <p:nvSpPr>
            <p:cNvPr id="37" name="Shape 37"/>
            <p:cNvSpPr txBox="1"/>
            <p:nvPr/>
          </p:nvSpPr>
          <p:spPr>
            <a:xfrm>
              <a:off x="0" y="0"/>
              <a:ext cx="285750" cy="533399"/>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8" name="Shape 38"/>
            <p:cNvSpPr txBox="1"/>
            <p:nvPr/>
          </p:nvSpPr>
          <p:spPr>
            <a:xfrm>
              <a:off x="412750" y="134935"/>
              <a:ext cx="8731249" cy="274636"/>
            </a:xfrm>
            <a:prstGeom prst="rect">
              <a:avLst/>
            </a:prstGeom>
            <a:gradFill>
              <a:gsLst>
                <a:gs pos="0">
                  <a:schemeClr val="lt2"/>
                </a:gs>
                <a:gs pos="100000">
                  <a:schemeClr val="lt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39" name="Shape 39"/>
            <p:cNvSpPr txBox="1"/>
            <p:nvPr/>
          </p:nvSpPr>
          <p:spPr>
            <a:xfrm>
              <a:off x="409575" y="134935"/>
              <a:ext cx="138112" cy="141287"/>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0" name="Shape 40"/>
            <p:cNvSpPr txBox="1"/>
            <p:nvPr/>
          </p:nvSpPr>
          <p:spPr>
            <a:xfrm>
              <a:off x="547687" y="0"/>
              <a:ext cx="139699" cy="138112"/>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1" name="Shape 41"/>
            <p:cNvSpPr txBox="1"/>
            <p:nvPr/>
          </p:nvSpPr>
          <p:spPr>
            <a:xfrm>
              <a:off x="547687" y="134935"/>
              <a:ext cx="139699" cy="141287"/>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2" name="Shape 42"/>
            <p:cNvSpPr txBox="1"/>
            <p:nvPr/>
          </p:nvSpPr>
          <p:spPr>
            <a:xfrm>
              <a:off x="274637" y="274637"/>
              <a:ext cx="136524" cy="138112"/>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3" name="Shape 43"/>
            <p:cNvSpPr txBox="1"/>
            <p:nvPr/>
          </p:nvSpPr>
          <p:spPr>
            <a:xfrm>
              <a:off x="131760" y="136525"/>
              <a:ext cx="141287" cy="138112"/>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4" name="Shape 44"/>
            <p:cNvSpPr txBox="1"/>
            <p:nvPr/>
          </p:nvSpPr>
          <p:spPr>
            <a:xfrm>
              <a:off x="409575" y="271462"/>
              <a:ext cx="138112" cy="138112"/>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5" name="Shape 45"/>
            <p:cNvSpPr txBox="1"/>
            <p:nvPr/>
          </p:nvSpPr>
          <p:spPr>
            <a:xfrm>
              <a:off x="274637" y="409575"/>
              <a:ext cx="136524" cy="136524"/>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sp>
        <p:nvSpPr>
          <p:cNvPr id="46" name="Shape 46"/>
          <p:cNvSpPr txBox="1"/>
          <p:nvPr/>
        </p:nvSpPr>
        <p:spPr>
          <a:xfrm>
            <a:off x="381000" y="152400"/>
            <a:ext cx="5791200" cy="3047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7" name="Shape 47"/>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Shape 66"/>
          <p:cNvSpPr txBox="1">
            <a:spLocks noGrp="1"/>
          </p:cNvSpPr>
          <p:nvPr>
            <p:ph type="ftr" idx="11"/>
          </p:nvPr>
        </p:nvSpPr>
        <p:spPr>
          <a:xfrm>
            <a:off x="3124200" y="6248400"/>
            <a:ext cx="28956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248400"/>
            <a:ext cx="2133598"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a:solidFill>
                  <a:schemeClr val="dk1"/>
                </a:solidFill>
                <a:latin typeface="Arial Black"/>
                <a:ea typeface="Arial Black"/>
                <a:cs typeface="Arial Black"/>
                <a:sym typeface="Arial Black"/>
              </a:rPr>
              <a:t>‹#›</a:t>
            </a:fld>
            <a:endParaRPr lang="en-US" sz="1200" b="0" i="0" u="none" strike="noStrike" cap="none">
              <a:solidFill>
                <a:schemeClr val="dk1"/>
              </a:solidFill>
              <a:latin typeface="Arial Black"/>
              <a:ea typeface="Arial Black"/>
              <a:cs typeface="Arial Black"/>
              <a:sym typeface="Arial Black"/>
            </a:endParaRPr>
          </a:p>
        </p:txBody>
      </p:sp>
      <p:grpSp>
        <p:nvGrpSpPr>
          <p:cNvPr id="68" name="Shape 68"/>
          <p:cNvGrpSpPr/>
          <p:nvPr/>
        </p:nvGrpSpPr>
        <p:grpSpPr>
          <a:xfrm>
            <a:off x="0" y="0"/>
            <a:ext cx="9143999" cy="546099"/>
            <a:chOff x="0" y="0"/>
            <a:chExt cx="9143999" cy="546099"/>
          </a:xfrm>
        </p:grpSpPr>
        <p:sp>
          <p:nvSpPr>
            <p:cNvPr id="69" name="Shape 69"/>
            <p:cNvSpPr txBox="1"/>
            <p:nvPr/>
          </p:nvSpPr>
          <p:spPr>
            <a:xfrm>
              <a:off x="0" y="0"/>
              <a:ext cx="285750" cy="533399"/>
            </a:xfrm>
            <a:prstGeom prst="rect">
              <a:avLst/>
            </a:prstGeom>
            <a:gradFill>
              <a:gsLst>
                <a:gs pos="0">
                  <a:schemeClr val="folHlink"/>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0" name="Shape 70"/>
            <p:cNvSpPr txBox="1"/>
            <p:nvPr/>
          </p:nvSpPr>
          <p:spPr>
            <a:xfrm>
              <a:off x="412750" y="134935"/>
              <a:ext cx="8731249" cy="274636"/>
            </a:xfrm>
            <a:prstGeom prst="rect">
              <a:avLst/>
            </a:prstGeom>
            <a:gradFill>
              <a:gsLst>
                <a:gs pos="0">
                  <a:schemeClr val="lt2"/>
                </a:gs>
                <a:gs pos="100000">
                  <a:schemeClr val="lt1"/>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1" name="Shape 71"/>
            <p:cNvSpPr txBox="1"/>
            <p:nvPr/>
          </p:nvSpPr>
          <p:spPr>
            <a:xfrm>
              <a:off x="409575" y="134935"/>
              <a:ext cx="138112" cy="141287"/>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2" name="Shape 72"/>
            <p:cNvSpPr txBox="1"/>
            <p:nvPr/>
          </p:nvSpPr>
          <p:spPr>
            <a:xfrm>
              <a:off x="547687" y="0"/>
              <a:ext cx="139699" cy="138112"/>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3" name="Shape 73"/>
            <p:cNvSpPr txBox="1"/>
            <p:nvPr/>
          </p:nvSpPr>
          <p:spPr>
            <a:xfrm>
              <a:off x="547687" y="134935"/>
              <a:ext cx="139699" cy="141287"/>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4" name="Shape 74"/>
            <p:cNvSpPr txBox="1"/>
            <p:nvPr/>
          </p:nvSpPr>
          <p:spPr>
            <a:xfrm>
              <a:off x="274637" y="274637"/>
              <a:ext cx="136524" cy="138112"/>
            </a:xfrm>
            <a:prstGeom prst="rect">
              <a:avLst/>
            </a:prstGeom>
            <a:solidFill>
              <a:schemeClr val="folHlink"/>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5" name="Shape 75"/>
            <p:cNvSpPr txBox="1"/>
            <p:nvPr/>
          </p:nvSpPr>
          <p:spPr>
            <a:xfrm>
              <a:off x="131760" y="136525"/>
              <a:ext cx="141287" cy="138112"/>
            </a:xfrm>
            <a:prstGeom prst="rect">
              <a:avLst/>
            </a:prstGeom>
            <a:solidFill>
              <a:schemeClr val="l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6" name="Shape 76"/>
            <p:cNvSpPr txBox="1"/>
            <p:nvPr/>
          </p:nvSpPr>
          <p:spPr>
            <a:xfrm>
              <a:off x="409575" y="271462"/>
              <a:ext cx="138112" cy="138112"/>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77" name="Shape 77"/>
            <p:cNvSpPr txBox="1"/>
            <p:nvPr/>
          </p:nvSpPr>
          <p:spPr>
            <a:xfrm>
              <a:off x="274637" y="409575"/>
              <a:ext cx="136524" cy="136524"/>
            </a:xfrm>
            <a:prstGeom prst="rect">
              <a:avLst/>
            </a:prstGeom>
            <a:solidFill>
              <a:schemeClr val="accent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grpSp>
      <p:sp>
        <p:nvSpPr>
          <p:cNvPr id="78" name="Shape 78"/>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lstStyle>
            <a:lvl1pPr marL="342900" marR="0" lvl="0" indent="-38100" algn="l" rtl="0">
              <a:lnSpc>
                <a:spcPct val="100000"/>
              </a:lnSpc>
              <a:spcBef>
                <a:spcPts val="640"/>
              </a:spcBef>
              <a:spcAft>
                <a:spcPts val="0"/>
              </a:spcAft>
              <a:buClr>
                <a:schemeClr val="lt2"/>
              </a:buClr>
              <a:buSzPct val="75000"/>
              <a:buFont typeface="Noto Sans Symbols"/>
              <a:buChar char="■"/>
              <a:defRPr sz="3200" b="0" i="0" u="none" strike="noStrike" cap="none">
                <a:solidFill>
                  <a:schemeClr val="dk1"/>
                </a:solidFill>
                <a:latin typeface="Arial"/>
                <a:ea typeface="Arial"/>
                <a:cs typeface="Arial"/>
                <a:sym typeface="Arial"/>
              </a:defRPr>
            </a:lvl1pPr>
            <a:lvl2pPr marL="742950" marR="0" lvl="1" indent="-3809" algn="l" rtl="0">
              <a:lnSpc>
                <a:spcPct val="100000"/>
              </a:lnSpc>
              <a:spcBef>
                <a:spcPts val="560"/>
              </a:spcBef>
              <a:spcAft>
                <a:spcPts val="0"/>
              </a:spcAft>
              <a:buClr>
                <a:schemeClr val="accent2"/>
              </a:buClr>
              <a:buSzPct val="80000"/>
              <a:buFont typeface="Noto Sans Symbols"/>
              <a:buChar char="◻"/>
              <a:defRPr sz="2800" b="0" i="0" u="none" strike="noStrike" cap="none">
                <a:solidFill>
                  <a:schemeClr val="dk1"/>
                </a:solidFill>
                <a:latin typeface="Arial"/>
                <a:ea typeface="Arial"/>
                <a:cs typeface="Arial"/>
                <a:sym typeface="Arial"/>
              </a:defRPr>
            </a:lvl2pPr>
            <a:lvl3pPr marL="1143000" marR="0" lvl="2" indent="-40639" algn="l" rtl="0">
              <a:lnSpc>
                <a:spcPct val="100000"/>
              </a:lnSpc>
              <a:spcBef>
                <a:spcPts val="480"/>
              </a:spcBef>
              <a:spcAft>
                <a:spcPts val="0"/>
              </a:spcAft>
              <a:buClr>
                <a:schemeClr val="lt2"/>
              </a:buClr>
              <a:buSzPct val="65000"/>
              <a:buFont typeface="Noto Sans Symbols"/>
              <a:buChar char="■"/>
              <a:defRPr sz="2400" b="0" i="0" u="none" strike="noStrike" cap="none">
                <a:solidFill>
                  <a:schemeClr val="dk1"/>
                </a:solidFill>
                <a:latin typeface="Arial"/>
                <a:ea typeface="Arial"/>
                <a:cs typeface="Arial"/>
                <a:sym typeface="Arial"/>
              </a:defRPr>
            </a:lvl3pPr>
            <a:lvl4pPr marL="1600200" marR="0" lvl="3" indent="-50800" algn="l" rtl="0">
              <a:lnSpc>
                <a:spcPct val="100000"/>
              </a:lnSpc>
              <a:spcBef>
                <a:spcPts val="400"/>
              </a:spcBef>
              <a:spcAft>
                <a:spcPts val="0"/>
              </a:spcAft>
              <a:buClr>
                <a:schemeClr val="accent2"/>
              </a:buClr>
              <a:buSzPct val="70000"/>
              <a:buFont typeface="Noto Sans Symbols"/>
              <a:buChar char="◻"/>
              <a:defRPr sz="2000" b="0" i="0" u="none" strike="noStrike" cap="none">
                <a:solidFill>
                  <a:schemeClr val="dk1"/>
                </a:solidFill>
                <a:latin typeface="Arial"/>
                <a:ea typeface="Arial"/>
                <a:cs typeface="Arial"/>
                <a:sym typeface="Arial"/>
              </a:defRPr>
            </a:lvl4pPr>
            <a:lvl5pPr marL="2057400" marR="0" lvl="4"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lt2"/>
              </a:buClr>
              <a:buSzPct val="100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p:nvPr/>
        </p:nvSpPr>
        <p:spPr>
          <a:xfrm>
            <a:off x="381000" y="152400"/>
            <a:ext cx="5791200" cy="3047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upload.wikimedia.org/wikipedia/en/d/d1/Babycoverart.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2209800" y="1600200"/>
            <a:ext cx="6705599" cy="22097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1200" b="0" i="0" u="none" strike="noStrike" cap="none" dirty="0">
                <a:solidFill>
                  <a:srgbClr val="FFFFFF"/>
                </a:solidFill>
                <a:latin typeface="Arial"/>
                <a:ea typeface="Arial"/>
                <a:cs typeface="Arial"/>
                <a:sym typeface="Arial"/>
              </a:rPr>
              <a:t/>
            </a:r>
            <a:br>
              <a:rPr lang="en-US" sz="1200" b="0" i="0" u="none" strike="noStrike" cap="none" dirty="0">
                <a:solidFill>
                  <a:srgbClr val="FFFFFF"/>
                </a:solidFill>
                <a:latin typeface="Arial"/>
                <a:ea typeface="Arial"/>
                <a:cs typeface="Arial"/>
                <a:sym typeface="Arial"/>
              </a:rPr>
            </a:br>
            <a:r>
              <a:rPr lang="en-US" sz="3600" b="0" i="1" u="none" strike="noStrike" cap="none" dirty="0">
                <a:solidFill>
                  <a:srgbClr val="FFFFFF"/>
                </a:solidFill>
                <a:latin typeface="Arial"/>
                <a:ea typeface="Arial"/>
                <a:cs typeface="Arial"/>
                <a:sym typeface="Arial"/>
              </a:rPr>
              <a:t>Describing Archives: </a:t>
            </a:r>
            <a:r>
              <a:rPr lang="en-US" sz="3600" b="0" i="1" u="none" strike="noStrike" cap="none" dirty="0" smtClean="0">
                <a:solidFill>
                  <a:srgbClr val="FFFFFF"/>
                </a:solidFill>
                <a:latin typeface="Arial"/>
                <a:ea typeface="Arial"/>
                <a:cs typeface="Arial"/>
                <a:sym typeface="Arial"/>
              </a:rPr>
              <a:t/>
            </a:r>
            <a:br>
              <a:rPr lang="en-US" sz="3600" b="0" i="1" u="none" strike="noStrike" cap="none" dirty="0" smtClean="0">
                <a:solidFill>
                  <a:srgbClr val="FFFFFF"/>
                </a:solidFill>
                <a:latin typeface="Arial"/>
                <a:ea typeface="Arial"/>
                <a:cs typeface="Arial"/>
                <a:sym typeface="Arial"/>
              </a:rPr>
            </a:br>
            <a:r>
              <a:rPr lang="en-US" sz="3600" b="0" i="1" u="none" strike="noStrike" cap="none" dirty="0" smtClean="0">
                <a:solidFill>
                  <a:srgbClr val="FFFFFF"/>
                </a:solidFill>
                <a:latin typeface="Arial"/>
                <a:ea typeface="Arial"/>
                <a:cs typeface="Arial"/>
                <a:sym typeface="Arial"/>
              </a:rPr>
              <a:t>A </a:t>
            </a:r>
            <a:r>
              <a:rPr lang="en-US" sz="3600" b="0" i="1" u="none" strike="noStrike" cap="none" dirty="0">
                <a:solidFill>
                  <a:srgbClr val="FFFFFF"/>
                </a:solidFill>
                <a:latin typeface="Arial"/>
                <a:ea typeface="Arial"/>
                <a:cs typeface="Arial"/>
                <a:sym typeface="Arial"/>
              </a:rPr>
              <a:t>Content </a:t>
            </a:r>
            <a:r>
              <a:rPr lang="en-US" sz="3600" b="0" i="1" u="none" strike="noStrike" cap="none" dirty="0" smtClean="0">
                <a:solidFill>
                  <a:srgbClr val="FFFFFF"/>
                </a:solidFill>
                <a:latin typeface="Arial"/>
                <a:ea typeface="Arial"/>
                <a:cs typeface="Arial"/>
                <a:sym typeface="Arial"/>
              </a:rPr>
              <a:t>Standard</a:t>
            </a:r>
            <a:r>
              <a:rPr lang="en-US" sz="3600" b="0" i="0" u="none" strike="noStrike" cap="none" dirty="0">
                <a:solidFill>
                  <a:srgbClr val="FFFFFF"/>
                </a:solidFill>
                <a:latin typeface="Arial"/>
                <a:ea typeface="Arial"/>
                <a:cs typeface="Arial"/>
                <a:sym typeface="Arial"/>
              </a:rPr>
              <a:t/>
            </a:r>
            <a:br>
              <a:rPr lang="en-US" sz="3600" b="0" i="0" u="none" strike="noStrike" cap="none" dirty="0">
                <a:solidFill>
                  <a:srgbClr val="FFFFFF"/>
                </a:solidFill>
                <a:latin typeface="Arial"/>
                <a:ea typeface="Arial"/>
                <a:cs typeface="Arial"/>
                <a:sym typeface="Arial"/>
              </a:rPr>
            </a:br>
            <a:r>
              <a:rPr lang="en-US" sz="3600" b="0" i="0" u="none" strike="noStrike" cap="none" dirty="0">
                <a:solidFill>
                  <a:srgbClr val="FFFFFF"/>
                </a:solidFill>
                <a:latin typeface="Arial"/>
                <a:ea typeface="Arial"/>
                <a:cs typeface="Arial"/>
                <a:sym typeface="Arial"/>
              </a:rPr>
              <a:t/>
            </a:r>
            <a:br>
              <a:rPr lang="en-US" sz="3600" b="0" i="0" u="none" strike="noStrike" cap="none" dirty="0">
                <a:solidFill>
                  <a:srgbClr val="FFFFFF"/>
                </a:solidFill>
                <a:latin typeface="Arial"/>
                <a:ea typeface="Arial"/>
                <a:cs typeface="Arial"/>
                <a:sym typeface="Arial"/>
              </a:rPr>
            </a:br>
            <a:r>
              <a:rPr lang="en-US" sz="3200" b="1" i="0" u="none" strike="noStrike" cap="none" dirty="0">
                <a:solidFill>
                  <a:srgbClr val="FFFFFF"/>
                </a:solidFill>
                <a:latin typeface="Arial"/>
                <a:ea typeface="Arial"/>
                <a:cs typeface="Arial"/>
                <a:sym typeface="Arial"/>
              </a:rPr>
              <a:t/>
            </a:r>
            <a:br>
              <a:rPr lang="en-US" sz="3200" b="1" i="0" u="none" strike="noStrike" cap="none" dirty="0">
                <a:solidFill>
                  <a:srgbClr val="FFFFFF"/>
                </a:solidFill>
                <a:latin typeface="Arial"/>
                <a:ea typeface="Arial"/>
                <a:cs typeface="Arial"/>
                <a:sym typeface="Arial"/>
              </a:rPr>
            </a:br>
            <a:endParaRPr lang="en-US" sz="3200" b="1" i="0" u="none" strike="noStrike" cap="none" dirty="0">
              <a:solidFill>
                <a:srgbClr val="FFFFFF"/>
              </a:solidFill>
              <a:latin typeface="Arial"/>
              <a:ea typeface="Arial"/>
              <a:cs typeface="Arial"/>
              <a:sym typeface="Arial"/>
            </a:endParaRPr>
          </a:p>
        </p:txBody>
      </p:sp>
      <p:sp>
        <p:nvSpPr>
          <p:cNvPr id="150" name="Shape 150"/>
          <p:cNvSpPr txBox="1">
            <a:spLocks noGrp="1"/>
          </p:cNvSpPr>
          <p:nvPr>
            <p:ph type="subTitle" idx="1"/>
          </p:nvPr>
        </p:nvSpPr>
        <p:spPr>
          <a:xfrm>
            <a:off x="228600" y="4349750"/>
            <a:ext cx="5486399" cy="2298699"/>
          </a:xfrm>
          <a:prstGeom prst="rect">
            <a:avLst/>
          </a:prstGeom>
          <a:noFill/>
          <a:ln>
            <a:noFill/>
          </a:ln>
        </p:spPr>
        <p:txBody>
          <a:bodyPr lIns="91425" tIns="45700" rIns="91425" bIns="45700" anchor="t" anchorCtr="0">
            <a:noAutofit/>
          </a:bodyPr>
          <a:lstStyle/>
          <a:p>
            <a:pPr marL="0" marR="0" lvl="0" indent="0" algn="l" rtl="0">
              <a:lnSpc>
                <a:spcPct val="80000"/>
              </a:lnSpc>
              <a:spcBef>
                <a:spcPts val="560"/>
              </a:spcBef>
              <a:spcAft>
                <a:spcPts val="0"/>
              </a:spcAft>
              <a:buClr>
                <a:schemeClr val="lt2"/>
              </a:buClr>
              <a:buSzPct val="25000"/>
              <a:buFont typeface="Noto Sans Symbols"/>
              <a:buNone/>
            </a:pPr>
            <a:r>
              <a:rPr lang="en-US" sz="2800" b="1" i="0" u="none" strike="noStrike" cap="none" dirty="0" smtClean="0">
                <a:solidFill>
                  <a:schemeClr val="dk1"/>
                </a:solidFill>
                <a:latin typeface="Arial"/>
                <a:ea typeface="Arial"/>
                <a:cs typeface="Arial"/>
                <a:sym typeface="Arial"/>
              </a:rPr>
              <a:t>Presenter</a:t>
            </a:r>
            <a:r>
              <a:rPr lang="en-US" sz="2800" b="1" i="0" u="none" strike="noStrike" cap="none" dirty="0">
                <a:solidFill>
                  <a:schemeClr val="dk1"/>
                </a:solidFill>
                <a:latin typeface="Arial"/>
                <a:ea typeface="Arial"/>
                <a:cs typeface="Arial"/>
                <a:sym typeface="Arial"/>
              </a:rPr>
              <a:t>: </a:t>
            </a:r>
          </a:p>
          <a:p>
            <a:pPr marL="0" marR="0" lvl="0" indent="0" algn="l" rtl="0">
              <a:lnSpc>
                <a:spcPct val="80000"/>
              </a:lnSpc>
              <a:spcBef>
                <a:spcPts val="560"/>
              </a:spcBef>
              <a:spcAft>
                <a:spcPts val="0"/>
              </a:spcAft>
              <a:buClr>
                <a:schemeClr val="lt2"/>
              </a:buClr>
              <a:buSzPct val="25000"/>
              <a:buFont typeface="Noto Sans Symbols"/>
              <a:buNone/>
            </a:pPr>
            <a:r>
              <a:rPr lang="en-US" sz="2800" b="1" i="0" u="none" strike="noStrike" cap="none" dirty="0">
                <a:solidFill>
                  <a:schemeClr val="dk1"/>
                </a:solidFill>
                <a:latin typeface="Arial"/>
                <a:ea typeface="Arial"/>
                <a:cs typeface="Arial"/>
                <a:sym typeface="Arial"/>
              </a:rPr>
              <a:t>Jackie Dean</a:t>
            </a:r>
          </a:p>
          <a:p>
            <a:pPr marL="0" marR="0" lvl="0" indent="0" algn="l" rtl="0">
              <a:lnSpc>
                <a:spcPct val="80000"/>
              </a:lnSpc>
              <a:spcBef>
                <a:spcPts val="400"/>
              </a:spcBef>
              <a:spcAft>
                <a:spcPts val="0"/>
              </a:spcAft>
              <a:buClr>
                <a:schemeClr val="lt2"/>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l" rtl="0">
              <a:lnSpc>
                <a:spcPct val="80000"/>
              </a:lnSpc>
              <a:spcBef>
                <a:spcPts val="400"/>
              </a:spcBef>
              <a:spcAft>
                <a:spcPts val="0"/>
              </a:spcAft>
              <a:buClr>
                <a:schemeClr val="lt2"/>
              </a:buClr>
              <a:buSzPct val="25000"/>
              <a:buFont typeface="Noto Sans Symbols"/>
              <a:buNone/>
            </a:pPr>
            <a:r>
              <a:rPr lang="en-US" sz="2000" b="0" i="0" u="none" strike="noStrike" cap="none" dirty="0" smtClean="0">
                <a:solidFill>
                  <a:schemeClr val="dk1"/>
                </a:solidFill>
                <a:latin typeface="Arial"/>
                <a:ea typeface="Arial"/>
                <a:cs typeface="Arial"/>
                <a:sym typeface="Arial"/>
              </a:rPr>
              <a:t>July 31, 2016</a:t>
            </a:r>
          </a:p>
          <a:p>
            <a:pPr marL="0" marR="0" lvl="0" indent="0" algn="l" rtl="0">
              <a:lnSpc>
                <a:spcPct val="80000"/>
              </a:lnSpc>
              <a:spcBef>
                <a:spcPts val="400"/>
              </a:spcBef>
              <a:spcAft>
                <a:spcPts val="0"/>
              </a:spcAft>
              <a:buClr>
                <a:schemeClr val="lt2"/>
              </a:buClr>
              <a:buSzPct val="25000"/>
              <a:buFont typeface="Noto Sans Symbols"/>
              <a:buNone/>
            </a:pPr>
            <a:r>
              <a:rPr lang="en-US" sz="2000" b="0" i="0" u="none" strike="noStrike" cap="none" dirty="0" smtClean="0">
                <a:solidFill>
                  <a:schemeClr val="dk1"/>
                </a:solidFill>
                <a:latin typeface="Arial"/>
                <a:ea typeface="Arial"/>
                <a:cs typeface="Arial"/>
                <a:sym typeface="Arial"/>
              </a:rPr>
              <a:t>Atlanta, GA</a:t>
            </a:r>
            <a:endParaRPr lang="en-US" sz="2000" b="0" i="0" u="none" strike="noStrike" cap="none" dirty="0">
              <a:solidFill>
                <a:schemeClr val="dk1"/>
              </a:solidFill>
              <a:latin typeface="Arial"/>
              <a:ea typeface="Arial"/>
              <a:cs typeface="Arial"/>
              <a:sym typeface="Arial"/>
            </a:endParaRPr>
          </a:p>
          <a:p>
            <a:pPr marL="0" marR="0" lvl="0" indent="0" algn="l" rtl="0">
              <a:lnSpc>
                <a:spcPct val="80000"/>
              </a:lnSpc>
              <a:spcBef>
                <a:spcPts val="320"/>
              </a:spcBef>
              <a:spcAft>
                <a:spcPts val="0"/>
              </a:spcAft>
              <a:buClr>
                <a:schemeClr val="lt2"/>
              </a:buClr>
              <a:buSzPct val="25000"/>
              <a:buFont typeface="Noto Sans Symbols"/>
              <a:buNone/>
            </a:pPr>
            <a:r>
              <a:rPr lang="en-US" sz="1600" b="0" i="0" u="none" strike="noStrike" cap="none" dirty="0">
                <a:solidFill>
                  <a:schemeClr val="dk1"/>
                </a:solidFill>
                <a:latin typeface="Arial"/>
                <a:ea typeface="Arial"/>
                <a:cs typeface="Arial"/>
                <a:sym typeface="Arial"/>
              </a:rPr>
              <a:t>©2016 Society of American Archivists</a:t>
            </a:r>
          </a:p>
        </p:txBody>
      </p:sp>
      <p:pic>
        <p:nvPicPr>
          <p:cNvPr id="152" name="Shape 152"/>
          <p:cNvPicPr preferRelativeResize="0"/>
          <p:nvPr/>
        </p:nvPicPr>
        <p:blipFill rotWithShape="1">
          <a:blip r:embed="rId3">
            <a:alphaModFix/>
          </a:blip>
          <a:srcRect/>
          <a:stretch/>
        </p:blipFill>
        <p:spPr>
          <a:xfrm>
            <a:off x="5943600" y="339725"/>
            <a:ext cx="2495549" cy="107315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74" y="4794249"/>
            <a:ext cx="2762250" cy="1409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2"/>
          </p:nvPr>
        </p:nvSpPr>
        <p:spPr>
          <a:xfrm>
            <a:off x="822959" y="1437645"/>
            <a:ext cx="3468624" cy="4023360"/>
          </a:xfrm>
          <a:prstGeom prst="rect">
            <a:avLst/>
          </a:prstGeom>
          <a:noFill/>
          <a:ln>
            <a:noFill/>
          </a:ln>
        </p:spPr>
        <p:txBody>
          <a:bodyPr lIns="91425" tIns="91425" rIns="91425" bIns="91425" anchor="t" anchorCtr="0">
            <a:noAutofit/>
          </a:bodyPr>
          <a:lstStyle/>
          <a:p>
            <a:pPr marL="0" marR="0" lvl="0" indent="0" algn="r" rtl="0">
              <a:lnSpc>
                <a:spcPct val="100000"/>
              </a:lnSpc>
              <a:spcBef>
                <a:spcPts val="0"/>
              </a:spcBef>
              <a:spcAft>
                <a:spcPts val="0"/>
              </a:spcAft>
              <a:buClr>
                <a:schemeClr val="lt2"/>
              </a:buClr>
              <a:buSzPct val="25000"/>
              <a:buFont typeface="Noto Sans Symbols"/>
              <a:buNone/>
            </a:pPr>
            <a:r>
              <a:rPr lang="en-US" sz="3200" b="0" i="0" u="none" strike="noStrike" cap="none">
                <a:solidFill>
                  <a:schemeClr val="dk1"/>
                </a:solidFill>
                <a:latin typeface="Arial"/>
                <a:ea typeface="Arial"/>
                <a:cs typeface="Arial"/>
                <a:sym typeface="Arial"/>
              </a:rPr>
              <a:t>Archival description is mostly constituted by information about material’s stated content and physical attributes.</a:t>
            </a:r>
          </a:p>
          <a:p>
            <a:pPr marL="285750" marR="0" lvl="0" indent="-285750" algn="l" rtl="0">
              <a:lnSpc>
                <a:spcPct val="100000"/>
              </a:lnSpc>
              <a:spcBef>
                <a:spcPts val="280"/>
              </a:spcBef>
              <a:spcAft>
                <a:spcPts val="0"/>
              </a:spcAft>
              <a:buClr>
                <a:schemeClr val="lt2"/>
              </a:buClr>
              <a:buSzPct val="75000"/>
              <a:buFont typeface="Noto Sans Symbols"/>
              <a:buNone/>
            </a:pPr>
            <a:endParaRPr sz="1400" b="0" i="0" u="none" strike="noStrike" cap="none">
              <a:solidFill>
                <a:schemeClr val="dk1"/>
              </a:solidFill>
              <a:latin typeface="Arial"/>
              <a:ea typeface="Arial"/>
              <a:cs typeface="Arial"/>
              <a:sym typeface="Arial"/>
            </a:endParaRPr>
          </a:p>
        </p:txBody>
      </p:sp>
      <p:pic>
        <p:nvPicPr>
          <p:cNvPr id="208" name="Shape 208"/>
          <p:cNvPicPr preferRelativeResize="0"/>
          <p:nvPr/>
        </p:nvPicPr>
        <p:blipFill rotWithShape="1">
          <a:blip r:embed="rId3">
            <a:alphaModFix/>
          </a:blip>
          <a:srcRect/>
          <a:stretch/>
        </p:blipFill>
        <p:spPr>
          <a:xfrm>
            <a:off x="4803648" y="942859"/>
            <a:ext cx="3627087" cy="5012932"/>
          </a:xfrm>
          <a:prstGeom prst="rect">
            <a:avLst/>
          </a:prstGeom>
          <a:noFill/>
          <a:ln w="9525" cap="flat" cmpd="sng">
            <a:solidFill>
              <a:schemeClr val="dk1"/>
            </a:solidFill>
            <a:prstDash val="solid"/>
            <a:round/>
            <a:headEnd type="none" w="med" len="med"/>
            <a:tailEnd type="none" w="med" len="med"/>
          </a:ln>
        </p:spPr>
      </p:pic>
      <p:sp>
        <p:nvSpPr>
          <p:cNvPr id="2" name="Slide Number Placeholder 1"/>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10</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457200" y="1999488"/>
            <a:ext cx="8229600" cy="4858511"/>
          </a:xfrm>
          <a:prstGeom prst="rect">
            <a:avLst/>
          </a:prstGeom>
          <a:noFill/>
          <a:ln>
            <a:noFill/>
          </a:ln>
        </p:spPr>
        <p:txBody>
          <a:bodyPr lIns="91425" tIns="91425" rIns="91425" bIns="91425" anchor="t" anchorCtr="0">
            <a:noAutofit/>
          </a:bodyPr>
          <a:lstStyle/>
          <a:p>
            <a:pPr marL="457200" lvl="0" indent="-457200">
              <a:spcBef>
                <a:spcPts val="0"/>
              </a:spcBef>
              <a:buSzPct val="125000"/>
              <a:buFont typeface="Wingdings" panose="05000000000000000000" pitchFamily="2" charset="2"/>
              <a:buChar char="§"/>
            </a:pPr>
            <a:r>
              <a:rPr lang="en-US" sz="2800" dirty="0"/>
              <a:t>Essential to the understanding of archival records’ authenticity and reliability</a:t>
            </a:r>
          </a:p>
          <a:p>
            <a:pPr marL="457200" lvl="0" indent="-457200">
              <a:spcBef>
                <a:spcPts val="0"/>
              </a:spcBef>
              <a:buSzPct val="125000"/>
              <a:buFont typeface="Wingdings" panose="05000000000000000000" pitchFamily="2" charset="2"/>
              <a:buChar char="§"/>
            </a:pPr>
            <a:r>
              <a:rPr lang="en-US" sz="2800" dirty="0"/>
              <a:t>Examples of contextual information:</a:t>
            </a:r>
          </a:p>
          <a:p>
            <a:pPr marL="857250" marR="0" lvl="1" indent="-463550" algn="l" rtl="0">
              <a:lnSpc>
                <a:spcPct val="100000"/>
              </a:lnSpc>
              <a:spcBef>
                <a:spcPts val="1200"/>
              </a:spcBef>
              <a:spcAft>
                <a:spcPts val="0"/>
              </a:spcAft>
              <a:buClr>
                <a:schemeClr val="accent2"/>
              </a:buClr>
              <a:buSzPct val="80000"/>
              <a:buFont typeface="Noto Sans Symbols"/>
              <a:buChar char="❑"/>
            </a:pPr>
            <a:r>
              <a:rPr lang="en-US" sz="2400" b="0" i="0" u="none" strike="noStrike" cap="none" dirty="0">
                <a:solidFill>
                  <a:schemeClr val="dk1"/>
                </a:solidFill>
                <a:latin typeface="Arial"/>
                <a:ea typeface="Arial"/>
                <a:cs typeface="Arial"/>
                <a:sym typeface="Arial"/>
              </a:rPr>
              <a:t>Biographical narratives or organizational histories</a:t>
            </a:r>
          </a:p>
          <a:p>
            <a:pPr marL="857250" marR="0" lvl="1" indent="-463550" algn="l" rtl="0">
              <a:lnSpc>
                <a:spcPct val="100000"/>
              </a:lnSpc>
              <a:spcBef>
                <a:spcPts val="600"/>
              </a:spcBef>
              <a:spcAft>
                <a:spcPts val="0"/>
              </a:spcAft>
              <a:buClr>
                <a:schemeClr val="accent2"/>
              </a:buClr>
              <a:buSzPct val="80000"/>
              <a:buFont typeface="Noto Sans Symbols"/>
              <a:buChar char="❑"/>
            </a:pPr>
            <a:r>
              <a:rPr lang="en-US" sz="2400" b="0" i="0" u="none" strike="noStrike" cap="none" dirty="0">
                <a:solidFill>
                  <a:schemeClr val="dk1"/>
                </a:solidFill>
                <a:latin typeface="Arial"/>
                <a:ea typeface="Arial"/>
                <a:cs typeface="Arial"/>
                <a:sym typeface="Arial"/>
              </a:rPr>
              <a:t>Further detail on historical context in which records were created</a:t>
            </a:r>
          </a:p>
          <a:p>
            <a:pPr marL="857250" marR="0" lvl="1" indent="-463550" algn="l" rtl="0">
              <a:lnSpc>
                <a:spcPct val="100000"/>
              </a:lnSpc>
              <a:spcBef>
                <a:spcPts val="600"/>
              </a:spcBef>
              <a:spcAft>
                <a:spcPts val="0"/>
              </a:spcAft>
              <a:buClr>
                <a:schemeClr val="accent2"/>
              </a:buClr>
              <a:buSzPct val="80000"/>
              <a:buFont typeface="Noto Sans Symbols"/>
              <a:buChar char="❑"/>
            </a:pPr>
            <a:r>
              <a:rPr lang="en-US" sz="2400" b="0" i="0" u="none" strike="noStrike" cap="none" dirty="0">
                <a:solidFill>
                  <a:schemeClr val="dk1"/>
                </a:solidFill>
                <a:latin typeface="Arial"/>
                <a:ea typeface="Arial"/>
                <a:cs typeface="Arial"/>
                <a:sym typeface="Arial"/>
              </a:rPr>
              <a:t>Details about how records were maintained over time</a:t>
            </a:r>
          </a:p>
          <a:p>
            <a:pPr marL="457200" lvl="0" indent="-457200">
              <a:spcBef>
                <a:spcPts val="0"/>
              </a:spcBef>
              <a:buSzPct val="125000"/>
              <a:buFont typeface="Wingdings" panose="05000000000000000000" pitchFamily="2" charset="2"/>
              <a:buChar char="§"/>
            </a:pPr>
            <a:r>
              <a:rPr lang="en-US" sz="2800" dirty="0"/>
              <a:t>Includes archivists’ interventions</a:t>
            </a:r>
          </a:p>
        </p:txBody>
      </p:sp>
      <p:sp>
        <p:nvSpPr>
          <p:cNvPr id="214" name="Shape 214"/>
          <p:cNvSpPr txBox="1">
            <a:spLocks noGrp="1"/>
          </p:cNvSpPr>
          <p:nvPr>
            <p:ph type="title"/>
          </p:nvPr>
        </p:nvSpPr>
        <p:spPr>
          <a:xfrm>
            <a:off x="290947" y="564078"/>
            <a:ext cx="8229600" cy="1371600"/>
          </a:xfrm>
          <a:prstGeom prst="rect">
            <a:avLst/>
          </a:prstGeom>
          <a:noFill/>
          <a:ln>
            <a:noFill/>
          </a:ln>
        </p:spPr>
        <p:txBody>
          <a:bodyPr lIns="91425" tIns="91425" rIns="91425" bIns="91425" anchor="ctr" anchorCtr="0">
            <a:noAutofit/>
          </a:bodyPr>
          <a:lstStyle/>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r>
              <a:rPr lang="en-US" sz="3600" b="1" dirty="0">
                <a:solidFill>
                  <a:schemeClr val="lt2"/>
                </a:solidFill>
                <a:sym typeface="Trebuchet MS"/>
              </a:rPr>
              <a:t>Archival description includes contextual information</a:t>
            </a:r>
          </a:p>
          <a:p>
            <a:pPr marL="0" marR="0" lvl="0" indent="0" algn="ctr" rtl="0">
              <a:lnSpc>
                <a:spcPct val="100000"/>
              </a:lnSpc>
              <a:spcBef>
                <a:spcPts val="0"/>
              </a:spcBef>
              <a:spcAft>
                <a:spcPts val="0"/>
              </a:spcAft>
              <a:buClr>
                <a:schemeClr val="dk1"/>
              </a:buClr>
              <a:buSzPct val="25000"/>
              <a:buFont typeface="Arial"/>
              <a:buNone/>
            </a:pPr>
            <a:endParaRPr sz="2800" dirty="0">
              <a:solidFill>
                <a:schemeClr val="dk1"/>
              </a:solidFill>
            </a:endParaRP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11</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Effect transition="in" filter="fade">
                                      <p:cBhvr>
                                        <p:cTn id="7" dur="1500"/>
                                        <p:tgtEl>
                                          <p:spTgt spid="2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1" end="1"/>
                                            </p:txEl>
                                          </p:spTgt>
                                        </p:tgtEl>
                                        <p:attrNameLst>
                                          <p:attrName>style.visibility</p:attrName>
                                        </p:attrNameLst>
                                      </p:cBhvr>
                                      <p:to>
                                        <p:strVal val="visible"/>
                                      </p:to>
                                    </p:set>
                                    <p:animEffect transition="in" filter="fade">
                                      <p:cBhvr>
                                        <p:cTn id="12" dur="1500"/>
                                        <p:tgtEl>
                                          <p:spTgt spid="2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2" end="2"/>
                                            </p:txEl>
                                          </p:spTgt>
                                        </p:tgtEl>
                                        <p:attrNameLst>
                                          <p:attrName>style.visibility</p:attrName>
                                        </p:attrNameLst>
                                      </p:cBhvr>
                                      <p:to>
                                        <p:strVal val="visible"/>
                                      </p:to>
                                    </p:set>
                                    <p:animEffect transition="in" filter="fade">
                                      <p:cBhvr>
                                        <p:cTn id="17" dur="1500"/>
                                        <p:tgtEl>
                                          <p:spTgt spid="2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3" end="3"/>
                                            </p:txEl>
                                          </p:spTgt>
                                        </p:tgtEl>
                                        <p:attrNameLst>
                                          <p:attrName>style.visibility</p:attrName>
                                        </p:attrNameLst>
                                      </p:cBhvr>
                                      <p:to>
                                        <p:strVal val="visible"/>
                                      </p:to>
                                    </p:set>
                                    <p:animEffect transition="in" filter="fade">
                                      <p:cBhvr>
                                        <p:cTn id="22" dur="1500"/>
                                        <p:tgtEl>
                                          <p:spTgt spid="2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xEl>
                                              <p:pRg st="4" end="4"/>
                                            </p:txEl>
                                          </p:spTgt>
                                        </p:tgtEl>
                                        <p:attrNameLst>
                                          <p:attrName>style.visibility</p:attrName>
                                        </p:attrNameLst>
                                      </p:cBhvr>
                                      <p:to>
                                        <p:strVal val="visible"/>
                                      </p:to>
                                    </p:set>
                                    <p:animEffect transition="in" filter="fade">
                                      <p:cBhvr>
                                        <p:cTn id="27" dur="1500"/>
                                        <p:tgtEl>
                                          <p:spTgt spid="2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3">
                                            <p:txEl>
                                              <p:pRg st="5" end="5"/>
                                            </p:txEl>
                                          </p:spTgt>
                                        </p:tgtEl>
                                        <p:attrNameLst>
                                          <p:attrName>style.visibility</p:attrName>
                                        </p:attrNameLst>
                                      </p:cBhvr>
                                      <p:to>
                                        <p:strVal val="visible"/>
                                      </p:to>
                                    </p:set>
                                    <p:animEffect transition="in" filter="fade">
                                      <p:cBhvr>
                                        <p:cTn id="32" dur="1500"/>
                                        <p:tgtEl>
                                          <p:spTgt spid="2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457200" y="1652016"/>
            <a:ext cx="8229600" cy="2374073"/>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lt2"/>
              </a:buClr>
              <a:buSzPct val="125000"/>
              <a:buFont typeface="Wingdings" panose="05000000000000000000" pitchFamily="2" charset="2"/>
              <a:buChar char="§"/>
            </a:pPr>
            <a:r>
              <a:rPr lang="en-US" sz="3200" b="0" i="0" u="none" strike="noStrike" cap="none" dirty="0">
                <a:solidFill>
                  <a:schemeClr val="dk1"/>
                </a:solidFill>
                <a:latin typeface="Arial"/>
                <a:ea typeface="Arial"/>
                <a:cs typeface="Arial"/>
                <a:sym typeface="Arial"/>
              </a:rPr>
              <a:t>Discovery tools will look different at each institution</a:t>
            </a:r>
          </a:p>
          <a:p>
            <a:pPr marL="857250" marR="0" lvl="1" indent="-463550" algn="l" rtl="0">
              <a:lnSpc>
                <a:spcPct val="100000"/>
              </a:lnSpc>
              <a:spcBef>
                <a:spcPts val="0"/>
              </a:spcBef>
              <a:spcAft>
                <a:spcPts val="0"/>
              </a:spcAft>
              <a:buClr>
                <a:schemeClr val="accent2"/>
              </a:buClr>
              <a:buSzPct val="75000"/>
              <a:buFont typeface="Noto Sans Symbols"/>
              <a:buChar char="❑"/>
            </a:pPr>
            <a:r>
              <a:rPr lang="en-US" sz="2800" b="0" i="0" u="none" strike="noStrike" cap="none" dirty="0">
                <a:solidFill>
                  <a:schemeClr val="dk1"/>
                </a:solidFill>
                <a:latin typeface="Arial"/>
                <a:ea typeface="Arial"/>
                <a:cs typeface="Arial"/>
                <a:sym typeface="Arial"/>
              </a:rPr>
              <a:t>Will depend on needs of users and institution as well as nature of records</a:t>
            </a:r>
          </a:p>
        </p:txBody>
      </p:sp>
      <p:pic>
        <p:nvPicPr>
          <p:cNvPr id="220" name="Shape 220"/>
          <p:cNvPicPr preferRelativeResize="0"/>
          <p:nvPr/>
        </p:nvPicPr>
        <p:blipFill rotWithShape="1">
          <a:blip r:embed="rId3">
            <a:alphaModFix/>
          </a:blip>
          <a:srcRect/>
          <a:stretch/>
        </p:blipFill>
        <p:spPr>
          <a:xfrm rot="-296463">
            <a:off x="1083959" y="3900446"/>
            <a:ext cx="2545234" cy="2566778"/>
          </a:xfrm>
          <a:prstGeom prst="rect">
            <a:avLst/>
          </a:prstGeom>
          <a:noFill/>
          <a:ln w="9525" cap="flat" cmpd="sng">
            <a:solidFill>
              <a:schemeClr val="dk1"/>
            </a:solidFill>
            <a:prstDash val="solid"/>
            <a:round/>
            <a:headEnd type="none" w="med" len="med"/>
            <a:tailEnd type="none" w="med" len="med"/>
          </a:ln>
        </p:spPr>
      </p:pic>
      <p:pic>
        <p:nvPicPr>
          <p:cNvPr id="221" name="Shape 221"/>
          <p:cNvPicPr preferRelativeResize="0"/>
          <p:nvPr/>
        </p:nvPicPr>
        <p:blipFill rotWithShape="1">
          <a:blip r:embed="rId4">
            <a:alphaModFix/>
          </a:blip>
          <a:srcRect/>
          <a:stretch/>
        </p:blipFill>
        <p:spPr>
          <a:xfrm rot="483806">
            <a:off x="5308362" y="4018060"/>
            <a:ext cx="2606010" cy="2331547"/>
          </a:xfrm>
          <a:prstGeom prst="rect">
            <a:avLst/>
          </a:prstGeom>
          <a:noFill/>
          <a:ln w="9525" cap="flat" cmpd="sng">
            <a:solidFill>
              <a:schemeClr val="dk1"/>
            </a:solidFill>
            <a:prstDash val="solid"/>
            <a:round/>
            <a:headEnd type="none" w="med" len="med"/>
            <a:tailEnd type="none" w="med" len="med"/>
          </a:ln>
        </p:spPr>
      </p:pic>
      <p:pic>
        <p:nvPicPr>
          <p:cNvPr id="222" name="Shape 222"/>
          <p:cNvPicPr preferRelativeResize="0"/>
          <p:nvPr/>
        </p:nvPicPr>
        <p:blipFill rotWithShape="1">
          <a:blip r:embed="rId5">
            <a:alphaModFix/>
          </a:blip>
          <a:srcRect t="3639" b="3808"/>
          <a:stretch/>
        </p:blipFill>
        <p:spPr>
          <a:xfrm>
            <a:off x="3600155" y="4638498"/>
            <a:ext cx="1798562" cy="2219502"/>
          </a:xfrm>
          <a:prstGeom prst="rect">
            <a:avLst/>
          </a:prstGeom>
          <a:noFill/>
          <a:ln w="9525" cap="flat" cmpd="sng">
            <a:solidFill>
              <a:schemeClr val="dk1"/>
            </a:solidFill>
            <a:prstDash val="solid"/>
            <a:round/>
            <a:headEnd type="none" w="med" len="med"/>
            <a:tailEnd type="none" w="med" len="med"/>
          </a:ln>
        </p:spPr>
      </p:pic>
      <p:sp>
        <p:nvSpPr>
          <p:cNvPr id="223" name="Shape 223"/>
          <p:cNvSpPr txBox="1">
            <a:spLocks noGrp="1"/>
          </p:cNvSpPr>
          <p:nvPr>
            <p:ph type="title"/>
          </p:nvPr>
        </p:nvSpPr>
        <p:spPr>
          <a:xfrm>
            <a:off x="457200" y="457200"/>
            <a:ext cx="8229600" cy="1371600"/>
          </a:xfrm>
          <a:prstGeom prst="rect">
            <a:avLst/>
          </a:prstGeom>
          <a:noFill/>
          <a:ln>
            <a:noFill/>
          </a:ln>
        </p:spPr>
        <p:txBody>
          <a:bodyPr lIns="91425" tIns="91425" rIns="91425" bIns="91425" anchor="ctr" anchorCtr="0">
            <a:noAutofit/>
          </a:bodyPr>
          <a:lstStyle/>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r>
              <a:rPr lang="en-US" sz="3600" b="1" dirty="0">
                <a:solidFill>
                  <a:schemeClr val="lt2"/>
                </a:solidFill>
                <a:sym typeface="Trebuchet MS"/>
              </a:rPr>
              <a:t>Final Product</a:t>
            </a:r>
          </a:p>
          <a:p>
            <a:pPr marL="0" marR="0" lvl="0" indent="0" algn="ctr" rtl="0">
              <a:lnSpc>
                <a:spcPct val="100000"/>
              </a:lnSpc>
              <a:spcBef>
                <a:spcPts val="0"/>
              </a:spcBef>
              <a:spcAft>
                <a:spcPts val="0"/>
              </a:spcAft>
              <a:buClr>
                <a:schemeClr val="dk1"/>
              </a:buClr>
              <a:buSzPct val="25000"/>
              <a:buFont typeface="Arial"/>
              <a:buNone/>
            </a:pPr>
            <a:endParaRPr sz="2800" dirty="0">
              <a:solidFill>
                <a:schemeClr val="dk1"/>
              </a:solidFill>
            </a:endParaRP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12</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20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Effect transition="in" filter="fade">
                                      <p:cBhvr>
                                        <p:cTn id="12" dur="2000"/>
                                        <p:tgtEl>
                                          <p:spTgt spid="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2000"/>
                                        <p:tgtEl>
                                          <p:spTgt spid="22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21"/>
                                        </p:tgtEl>
                                        <p:attrNameLst>
                                          <p:attrName>style.visibility</p:attrName>
                                        </p:attrNameLst>
                                      </p:cBhvr>
                                      <p:to>
                                        <p:strVal val="visible"/>
                                      </p:to>
                                    </p:set>
                                    <p:animEffect transition="in" filter="fade">
                                      <p:cBhvr>
                                        <p:cTn id="21" dur="2000"/>
                                        <p:tgtEl>
                                          <p:spTgt spid="221"/>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222"/>
                                        </p:tgtEl>
                                        <p:attrNameLst>
                                          <p:attrName>style.visibility</p:attrName>
                                        </p:attrNameLst>
                                      </p:cBhvr>
                                      <p:to>
                                        <p:strVal val="visible"/>
                                      </p:to>
                                    </p:set>
                                    <p:animEffect transition="in" filter="fade">
                                      <p:cBhvr>
                                        <p:cTn id="25" dur="2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lt2"/>
              </a:buClr>
              <a:buSzPct val="125000"/>
              <a:buFont typeface="Wingdings" panose="05000000000000000000" pitchFamily="2" charset="2"/>
              <a:buChar char="§"/>
            </a:pPr>
            <a:r>
              <a:rPr lang="en-US" sz="3200" b="0" i="0" u="none" strike="noStrike" cap="none" dirty="0">
                <a:solidFill>
                  <a:schemeClr val="dk1"/>
                </a:solidFill>
                <a:latin typeface="Arial"/>
                <a:ea typeface="Arial"/>
                <a:cs typeface="Arial"/>
                <a:sym typeface="Arial"/>
              </a:rPr>
              <a:t>Description can and should be re-used and revised</a:t>
            </a:r>
          </a:p>
          <a:p>
            <a:pPr marL="457200" marR="0" lvl="0" indent="-457200" algn="l" rtl="0">
              <a:lnSpc>
                <a:spcPct val="100000"/>
              </a:lnSpc>
              <a:spcBef>
                <a:spcPts val="1800"/>
              </a:spcBef>
              <a:spcAft>
                <a:spcPts val="0"/>
              </a:spcAft>
              <a:buClr>
                <a:schemeClr val="lt2"/>
              </a:buClr>
              <a:buSzPct val="125000"/>
              <a:buFont typeface="Wingdings" panose="05000000000000000000" pitchFamily="2" charset="2"/>
              <a:buChar char="§"/>
            </a:pPr>
            <a:r>
              <a:rPr lang="en-US" sz="3200" b="0" i="0" u="none" strike="noStrike" cap="none" dirty="0">
                <a:solidFill>
                  <a:schemeClr val="dk1"/>
                </a:solidFill>
                <a:latin typeface="Arial"/>
                <a:ea typeface="Arial"/>
                <a:cs typeface="Arial"/>
                <a:sym typeface="Arial"/>
              </a:rPr>
              <a:t>Outputs are endlessly flexible and responsive</a:t>
            </a:r>
          </a:p>
        </p:txBody>
      </p:sp>
      <p:sp>
        <p:nvSpPr>
          <p:cNvPr id="229" name="Shape 229"/>
          <p:cNvSpPr txBox="1">
            <a:spLocks noGrp="1"/>
          </p:cNvSpPr>
          <p:nvPr>
            <p:ph type="title"/>
          </p:nvPr>
        </p:nvSpPr>
        <p:spPr>
          <a:xfrm>
            <a:off x="457200" y="457200"/>
            <a:ext cx="8229600" cy="1371600"/>
          </a:xfrm>
          <a:prstGeom prst="rect">
            <a:avLst/>
          </a:prstGeom>
          <a:noFill/>
          <a:ln>
            <a:noFill/>
          </a:ln>
        </p:spPr>
        <p:txBody>
          <a:bodyPr lIns="91425" tIns="91425" rIns="91425" bIns="91425" anchor="ctr" anchorCtr="0">
            <a:noAutofit/>
          </a:bodyPr>
          <a:lstStyle/>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r>
              <a:rPr lang="en-US" sz="3600" b="1" dirty="0">
                <a:solidFill>
                  <a:schemeClr val="lt2"/>
                </a:solidFill>
                <a:sym typeface="Trebuchet MS"/>
              </a:rPr>
              <a:t>Archival Description is Iterative</a:t>
            </a:r>
          </a:p>
          <a:p>
            <a:pPr marL="0" marR="0" lvl="0" indent="0" algn="ctr" rtl="0">
              <a:lnSpc>
                <a:spcPct val="100000"/>
              </a:lnSpc>
              <a:spcBef>
                <a:spcPts val="0"/>
              </a:spcBef>
              <a:spcAft>
                <a:spcPts val="0"/>
              </a:spcAft>
              <a:buClr>
                <a:schemeClr val="dk1"/>
              </a:buClr>
              <a:buSzPct val="25000"/>
              <a:buFont typeface="Arial"/>
              <a:buNone/>
            </a:pPr>
            <a:endParaRPr sz="4000" dirty="0"/>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13</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Effect transition="in" filter="fade">
                                      <p:cBhvr>
                                        <p:cTn id="7" dur="2000"/>
                                        <p:tgtEl>
                                          <p:spTgt spid="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xEl>
                                              <p:pRg st="1" end="1"/>
                                            </p:txEl>
                                          </p:spTgt>
                                        </p:tgtEl>
                                        <p:attrNameLst>
                                          <p:attrName>style.visibility</p:attrName>
                                        </p:attrNameLst>
                                      </p:cBhvr>
                                      <p:to>
                                        <p:strVal val="visible"/>
                                      </p:to>
                                    </p:set>
                                    <p:animEffect transition="in" filter="fade">
                                      <p:cBhvr>
                                        <p:cTn id="12" dur="2000"/>
                                        <p:tgtEl>
                                          <p:spTgt spid="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lt2"/>
              </a:buClr>
              <a:buSzPct val="125000"/>
              <a:buFont typeface="Wingdings" panose="05000000000000000000" pitchFamily="2" charset="2"/>
              <a:buChar char="§"/>
            </a:pPr>
            <a:r>
              <a:rPr lang="en-US" sz="3200" b="0" i="0" u="none" strike="noStrike" cap="none" dirty="0">
                <a:solidFill>
                  <a:schemeClr val="dk1"/>
                </a:solidFill>
                <a:latin typeface="Arial"/>
                <a:ea typeface="Arial"/>
                <a:cs typeface="Arial"/>
                <a:sym typeface="Arial"/>
              </a:rPr>
              <a:t>Facilitates access</a:t>
            </a:r>
          </a:p>
          <a:p>
            <a:pPr marL="457200" marR="0" lvl="0" indent="-457200" algn="l" rtl="0">
              <a:lnSpc>
                <a:spcPct val="100000"/>
              </a:lnSpc>
              <a:spcBef>
                <a:spcPts val="1800"/>
              </a:spcBef>
              <a:spcAft>
                <a:spcPts val="0"/>
              </a:spcAft>
              <a:buClr>
                <a:schemeClr val="lt2"/>
              </a:buClr>
              <a:buSzPct val="125000"/>
              <a:buFont typeface="Wingdings" panose="05000000000000000000" pitchFamily="2" charset="2"/>
              <a:buChar char="§"/>
            </a:pPr>
            <a:r>
              <a:rPr lang="en-US" sz="3200" b="0" i="0" u="none" strike="noStrike" cap="none" dirty="0">
                <a:solidFill>
                  <a:schemeClr val="dk1"/>
                </a:solidFill>
                <a:latin typeface="Arial"/>
                <a:ea typeface="Arial"/>
                <a:cs typeface="Arial"/>
                <a:sym typeface="Arial"/>
              </a:rPr>
              <a:t>Improves collection management</a:t>
            </a:r>
          </a:p>
        </p:txBody>
      </p:sp>
      <p:sp>
        <p:nvSpPr>
          <p:cNvPr id="235" name="Shape 235"/>
          <p:cNvSpPr txBox="1">
            <a:spLocks noGrp="1"/>
          </p:cNvSpPr>
          <p:nvPr>
            <p:ph type="title"/>
          </p:nvPr>
        </p:nvSpPr>
        <p:spPr>
          <a:xfrm>
            <a:off x="285008" y="457200"/>
            <a:ext cx="8858992" cy="1371598"/>
          </a:xfrm>
          <a:prstGeom prst="rect">
            <a:avLst/>
          </a:prstGeom>
          <a:noFill/>
          <a:ln>
            <a:noFill/>
          </a:ln>
        </p:spPr>
        <p:txBody>
          <a:bodyPr lIns="91425" tIns="91425" rIns="91425" bIns="91425" anchor="ctr" anchorCtr="0">
            <a:noAutofit/>
          </a:bodyPr>
          <a:lstStyle/>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r>
              <a:rPr lang="en-US" sz="3600" b="1" dirty="0">
                <a:solidFill>
                  <a:schemeClr val="lt2"/>
                </a:solidFill>
                <a:sym typeface="Trebuchet MS"/>
              </a:rPr>
              <a:t>Purposes of Archival Description</a:t>
            </a:r>
          </a:p>
          <a:p>
            <a:pPr lvl="0" algn="ctr" rtl="0">
              <a:spcBef>
                <a:spcPts val="0"/>
              </a:spcBef>
              <a:buClr>
                <a:schemeClr val="dk1"/>
              </a:buClr>
              <a:buSzPct val="25000"/>
              <a:buFont typeface="Arial"/>
              <a:buNone/>
            </a:pPr>
            <a:endParaRPr sz="4000" dirty="0" smtClean="0">
              <a:solidFill>
                <a:srgbClr val="000000"/>
              </a:solidFill>
            </a:endParaRPr>
          </a:p>
          <a:p>
            <a:pPr marL="0" marR="0" lvl="0" indent="0" algn="ctr" rtl="0">
              <a:lnSpc>
                <a:spcPct val="100000"/>
              </a:lnSpc>
              <a:spcBef>
                <a:spcPts val="0"/>
              </a:spcBef>
              <a:spcAft>
                <a:spcPts val="0"/>
              </a:spcAft>
              <a:buClr>
                <a:schemeClr val="dk1"/>
              </a:buClr>
              <a:buSzPct val="25000"/>
              <a:buFont typeface="Arial"/>
              <a:buNone/>
            </a:pPr>
            <a:endParaRPr sz="4000" cap="small" dirty="0">
              <a:solidFill>
                <a:schemeClr val="dk1"/>
              </a:solidFill>
            </a:endParaRPr>
          </a:p>
        </p:txBody>
      </p:sp>
      <p:sp>
        <p:nvSpPr>
          <p:cNvPr id="236" name="Shape 236"/>
          <p:cNvSpPr/>
          <p:nvPr/>
        </p:nvSpPr>
        <p:spPr>
          <a:xfrm>
            <a:off x="0" y="4110335"/>
            <a:ext cx="9144000" cy="120032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262626"/>
              </a:buClr>
              <a:buSzPct val="25000"/>
              <a:buFont typeface="Arial"/>
              <a:buNone/>
            </a:pPr>
            <a:r>
              <a:rPr lang="en-US" sz="3600" b="1" i="0" u="none" strike="noStrike" cap="none">
                <a:solidFill>
                  <a:srgbClr val="262626"/>
                </a:solidFill>
                <a:latin typeface="Arial"/>
                <a:ea typeface="Arial"/>
                <a:cs typeface="Arial"/>
                <a:sym typeface="Arial"/>
              </a:rPr>
              <a:t>Description is the bridge </a:t>
            </a:r>
            <a:br>
              <a:rPr lang="en-US" sz="3600" b="1" i="0" u="none" strike="noStrike" cap="none">
                <a:solidFill>
                  <a:srgbClr val="262626"/>
                </a:solidFill>
                <a:latin typeface="Arial"/>
                <a:ea typeface="Arial"/>
                <a:cs typeface="Arial"/>
                <a:sym typeface="Arial"/>
              </a:rPr>
            </a:br>
            <a:r>
              <a:rPr lang="en-US" sz="3600" b="1" i="0" u="none" strike="noStrike" cap="none">
                <a:solidFill>
                  <a:srgbClr val="262626"/>
                </a:solidFill>
                <a:latin typeface="Arial"/>
                <a:ea typeface="Arial"/>
                <a:cs typeface="Arial"/>
                <a:sym typeface="Arial"/>
              </a:rPr>
              <a:t>between acquisition and use!</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14</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Effect transition="in" filter="fade">
                                      <p:cBhvr>
                                        <p:cTn id="7" dur="2000"/>
                                        <p:tgtEl>
                                          <p:spTgt spid="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xEl>
                                              <p:pRg st="1" end="1"/>
                                            </p:txEl>
                                          </p:spTgt>
                                        </p:tgtEl>
                                        <p:attrNameLst>
                                          <p:attrName>style.visibility</p:attrName>
                                        </p:attrNameLst>
                                      </p:cBhvr>
                                      <p:to>
                                        <p:strVal val="visible"/>
                                      </p:to>
                                    </p:set>
                                    <p:animEffect transition="in" filter="fade">
                                      <p:cBhvr>
                                        <p:cTn id="12" dur="2000"/>
                                        <p:tgtEl>
                                          <p:spTgt spid="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2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lt2"/>
              </a:buClr>
              <a:buSzPct val="125000"/>
              <a:buFont typeface="Wingdings" panose="05000000000000000000" pitchFamily="2" charset="2"/>
              <a:buChar char="§"/>
            </a:pPr>
            <a:r>
              <a:rPr lang="en-US" sz="3200" b="0" i="0" u="none" strike="noStrike" cap="none" dirty="0">
                <a:solidFill>
                  <a:schemeClr val="dk1"/>
                </a:solidFill>
                <a:latin typeface="Arial"/>
                <a:ea typeface="Arial"/>
                <a:cs typeface="Arial"/>
                <a:sym typeface="Arial"/>
              </a:rPr>
              <a:t>Process of explaining content, structure, and context of archival records</a:t>
            </a:r>
          </a:p>
          <a:p>
            <a:pPr marL="457200" marR="0" lvl="0" indent="-457200" algn="l" rtl="0">
              <a:lnSpc>
                <a:spcPct val="100000"/>
              </a:lnSpc>
              <a:spcBef>
                <a:spcPts val="1800"/>
              </a:spcBef>
              <a:spcAft>
                <a:spcPts val="0"/>
              </a:spcAft>
              <a:buClr>
                <a:schemeClr val="lt2"/>
              </a:buClr>
              <a:buSzPct val="125000"/>
              <a:buFont typeface="Wingdings" panose="05000000000000000000" pitchFamily="2" charset="2"/>
              <a:buChar char="§"/>
            </a:pPr>
            <a:r>
              <a:rPr lang="en-US" sz="3200" b="0" i="0" u="none" strike="noStrike" cap="none" dirty="0">
                <a:solidFill>
                  <a:schemeClr val="dk1"/>
                </a:solidFill>
                <a:latin typeface="Arial"/>
                <a:ea typeface="Arial"/>
                <a:cs typeface="Arial"/>
                <a:sym typeface="Arial"/>
              </a:rPr>
              <a:t>Facilitates access to archival records so users may engage with them in meaningful ways</a:t>
            </a:r>
          </a:p>
        </p:txBody>
      </p:sp>
      <p:sp>
        <p:nvSpPr>
          <p:cNvPr id="242" name="Shape 242"/>
          <p:cNvSpPr txBox="1">
            <a:spLocks noGrp="1"/>
          </p:cNvSpPr>
          <p:nvPr>
            <p:ph type="title"/>
          </p:nvPr>
        </p:nvSpPr>
        <p:spPr>
          <a:xfrm>
            <a:off x="457200" y="457200"/>
            <a:ext cx="8229600" cy="1371598"/>
          </a:xfrm>
          <a:prstGeom prst="rect">
            <a:avLst/>
          </a:prstGeom>
          <a:noFill/>
          <a:ln>
            <a:noFill/>
          </a:ln>
        </p:spPr>
        <p:txBody>
          <a:bodyPr lIns="91425" tIns="91425" rIns="91425" bIns="91425" anchor="ctr" anchorCtr="0">
            <a:noAutofit/>
          </a:bodyPr>
          <a:lstStyle/>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r>
              <a:rPr lang="en-US" sz="3600" b="1" dirty="0">
                <a:solidFill>
                  <a:schemeClr val="lt2"/>
                </a:solidFill>
                <a:sym typeface="Trebuchet MS"/>
              </a:rPr>
              <a:t>Archival Description</a:t>
            </a:r>
          </a:p>
          <a:p>
            <a:pPr marL="0" marR="0" lvl="0" indent="0" algn="ctr" rtl="0">
              <a:lnSpc>
                <a:spcPct val="100000"/>
              </a:lnSpc>
              <a:spcBef>
                <a:spcPts val="0"/>
              </a:spcBef>
              <a:spcAft>
                <a:spcPts val="0"/>
              </a:spcAft>
              <a:buClr>
                <a:schemeClr val="dk1"/>
              </a:buClr>
              <a:buSzPct val="25000"/>
              <a:buFont typeface="Arial"/>
              <a:buNone/>
            </a:pPr>
            <a:endParaRPr sz="4000" dirty="0"/>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15</a:t>
            </a:fld>
            <a:endParaRPr lang="en-US" sz="1200" b="0" i="0" u="none" strike="noStrike" cap="none" dirty="0">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animEffect transition="in" filter="fade">
                                      <p:cBhvr>
                                        <p:cTn id="7" dur="2000"/>
                                        <p:tgtEl>
                                          <p:spTgt spid="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1">
                                            <p:txEl>
                                              <p:pRg st="1" end="1"/>
                                            </p:txEl>
                                          </p:spTgt>
                                        </p:tgtEl>
                                        <p:attrNameLst>
                                          <p:attrName>style.visibility</p:attrName>
                                        </p:attrNameLst>
                                      </p:cBhvr>
                                      <p:to>
                                        <p:strVal val="visible"/>
                                      </p:to>
                                    </p:set>
                                    <p:animEffect transition="in" filter="fade">
                                      <p:cBhvr>
                                        <p:cTn id="12" dur="2000"/>
                                        <p:tgtEl>
                                          <p:spTgt spid="2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1378750" y="1998600"/>
            <a:ext cx="6996000" cy="286080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dirty="0">
              <a:solidFill>
                <a:srgbClr val="000000"/>
              </a:solidFill>
              <a:latin typeface="Arial"/>
              <a:ea typeface="Arial"/>
              <a:cs typeface="Arial"/>
              <a:sym typeface="Arial"/>
            </a:endParaRPr>
          </a:p>
          <a:p>
            <a:pPr marL="230186" marR="0" lvl="0" indent="-230186" algn="l" rtl="0">
              <a:lnSpc>
                <a:spcPct val="100000"/>
              </a:lnSpc>
              <a:spcBef>
                <a:spcPts val="200"/>
              </a:spcBef>
              <a:spcAft>
                <a:spcPts val="0"/>
              </a:spcAft>
              <a:buClr>
                <a:schemeClr val="lt2"/>
              </a:buClr>
              <a:buSzPct val="25000"/>
              <a:buFont typeface="Noto Sans Symbols"/>
              <a:buNone/>
            </a:pPr>
            <a:r>
              <a:rPr lang="en-US" sz="4000" b="0" i="0" u="none" strike="noStrike" cap="none" dirty="0">
                <a:solidFill>
                  <a:srgbClr val="000000"/>
                </a:solidFill>
                <a:latin typeface="Arial"/>
                <a:ea typeface="Arial"/>
                <a:cs typeface="Arial"/>
                <a:sym typeface="Arial"/>
              </a:rPr>
              <a:t>What is a content standard and what is the relationship between content and encoding?</a:t>
            </a:r>
          </a:p>
        </p:txBody>
      </p:sp>
      <p:sp>
        <p:nvSpPr>
          <p:cNvPr id="248" name="Shape 248"/>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i="0" u="none" strike="noStrike" cap="none" dirty="0">
                <a:solidFill>
                  <a:schemeClr val="lt2"/>
                </a:solidFill>
                <a:latin typeface="Arial"/>
                <a:ea typeface="Arial"/>
                <a:cs typeface="Arial"/>
                <a:sym typeface="Arial"/>
              </a:rPr>
              <a:t>Discussion</a:t>
            </a:r>
          </a:p>
        </p:txBody>
      </p:sp>
      <p:sp>
        <p:nvSpPr>
          <p:cNvPr id="5" name="Slide Number Placeholder 1"/>
          <p:cNvSpPr txBox="1">
            <a:spLocks/>
          </p:cNvSpPr>
          <p:nvPr/>
        </p:nvSpPr>
        <p:spPr>
          <a:xfrm>
            <a:off x="6553200" y="6248400"/>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16</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296883" y="1806574"/>
            <a:ext cx="8847117" cy="5051425"/>
          </a:xfrm>
          <a:prstGeom prst="rect">
            <a:avLst/>
          </a:prstGeom>
          <a:noFill/>
          <a:ln>
            <a:noFill/>
          </a:ln>
        </p:spPr>
        <p:txBody>
          <a:bodyPr lIns="91425" tIns="45700" rIns="91425" bIns="45700" anchor="t" anchorCtr="0">
            <a:noAutofit/>
          </a:bodyPr>
          <a:lstStyle/>
          <a:p>
            <a:pPr marL="457200" indent="-457200">
              <a:spcBef>
                <a:spcPts val="0"/>
              </a:spcBef>
              <a:buSzPct val="125000"/>
              <a:buFont typeface="Wingdings" panose="05000000000000000000" pitchFamily="2" charset="2"/>
              <a:buChar char="§"/>
            </a:pPr>
            <a:r>
              <a:rPr lang="en-US" dirty="0"/>
              <a:t>A data content standard is a set of formal rules that specify information content to promote consistency and clarity</a:t>
            </a:r>
            <a:r>
              <a:rPr lang="en-US" dirty="0" smtClean="0"/>
              <a:t>.</a:t>
            </a:r>
          </a:p>
          <a:p>
            <a:pPr marL="0" indent="0">
              <a:spcBef>
                <a:spcPts val="0"/>
              </a:spcBef>
              <a:buNone/>
            </a:pPr>
            <a:endParaRPr dirty="0"/>
          </a:p>
          <a:p>
            <a:pPr marL="457200" indent="-457200">
              <a:spcBef>
                <a:spcPts val="440"/>
              </a:spcBef>
              <a:buSzPct val="125000"/>
              <a:buFont typeface="Wingdings" panose="05000000000000000000" pitchFamily="2" charset="2"/>
              <a:buChar char="§"/>
            </a:pPr>
            <a:r>
              <a:rPr lang="en-US" dirty="0"/>
              <a:t>Data content standards provide guidelines on what kind of data to include. For example, DACS requires the inclusion of a title and also provides guidance for how that title should be derived and expressed.</a:t>
            </a:r>
          </a:p>
          <a:p>
            <a:pPr marL="342900" marR="0" lvl="0" indent="-342900" algn="l" rtl="0">
              <a:lnSpc>
                <a:spcPct val="100000"/>
              </a:lnSpc>
              <a:spcBef>
                <a:spcPts val="440"/>
              </a:spcBef>
              <a:spcAft>
                <a:spcPts val="0"/>
              </a:spcAft>
              <a:buClr>
                <a:schemeClr val="lt2"/>
              </a:buClr>
              <a:buSzPct val="25000"/>
              <a:buFont typeface="Noto Sans Symbols"/>
              <a:buNone/>
            </a:pPr>
            <a:endParaRPr sz="2200" b="0" i="0" u="none" strike="noStrike" cap="none" dirty="0">
              <a:solidFill>
                <a:schemeClr val="dk1"/>
              </a:solidFill>
              <a:latin typeface="Arial"/>
              <a:ea typeface="Arial"/>
              <a:cs typeface="Arial"/>
              <a:sym typeface="Arial"/>
            </a:endParaRPr>
          </a:p>
        </p:txBody>
      </p:sp>
      <p:sp>
        <p:nvSpPr>
          <p:cNvPr id="255" name="Shape 255"/>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i="0" u="none" strike="noStrike" cap="none" dirty="0">
                <a:solidFill>
                  <a:schemeClr val="lt2"/>
                </a:solidFill>
                <a:latin typeface="Arial"/>
                <a:ea typeface="Arial"/>
                <a:cs typeface="Arial"/>
                <a:sym typeface="Arial"/>
              </a:rPr>
              <a:t>What is a </a:t>
            </a:r>
            <a:r>
              <a:rPr lang="en-US" sz="3600" b="1" i="0" u="none" strike="noStrike" cap="none">
                <a:solidFill>
                  <a:schemeClr val="lt2"/>
                </a:solidFill>
                <a:latin typeface="Arial"/>
                <a:ea typeface="Arial"/>
                <a:cs typeface="Arial"/>
                <a:sym typeface="Arial"/>
              </a:rPr>
              <a:t>content</a:t>
            </a:r>
            <a:r>
              <a:rPr lang="en-US" sz="3600" b="1" i="0" u="none" strike="noStrike" cap="none" dirty="0">
                <a:solidFill>
                  <a:schemeClr val="lt2"/>
                </a:solidFill>
                <a:latin typeface="Arial"/>
                <a:ea typeface="Arial"/>
                <a:cs typeface="Arial"/>
                <a:sym typeface="Arial"/>
              </a:rPr>
              <a:t> standard?</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17</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3" name="Shape 263"/>
          <p:cNvSpPr txBox="1"/>
          <p:nvPr/>
        </p:nvSpPr>
        <p:spPr>
          <a:xfrm>
            <a:off x="4227908" y="6418275"/>
            <a:ext cx="4298400" cy="253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100" b="0" i="0" u="none" strike="noStrike" cap="none" dirty="0">
                <a:solidFill>
                  <a:srgbClr val="000000"/>
                </a:solidFill>
                <a:latin typeface="Arial"/>
                <a:ea typeface="Arial"/>
                <a:cs typeface="Arial"/>
                <a:sym typeface="Arial"/>
              </a:rPr>
              <a:t>Paul </a:t>
            </a:r>
            <a:r>
              <a:rPr lang="en-US" sz="1100" b="0" i="0" u="none" strike="noStrike" cap="none" dirty="0" err="1">
                <a:solidFill>
                  <a:srgbClr val="000000"/>
                </a:solidFill>
                <a:latin typeface="Arial"/>
                <a:ea typeface="Arial"/>
                <a:cs typeface="Arial"/>
                <a:sym typeface="Arial"/>
              </a:rPr>
              <a:t>Harrop</a:t>
            </a:r>
            <a:r>
              <a:rPr lang="en-US" sz="1100" b="0" i="0" u="none" strike="noStrike" cap="none" dirty="0">
                <a:solidFill>
                  <a:srgbClr val="000000"/>
                </a:solidFill>
                <a:latin typeface="Arial"/>
                <a:ea typeface="Arial"/>
                <a:cs typeface="Arial"/>
                <a:sym typeface="Arial"/>
              </a:rPr>
              <a:t>, http://www.geograph.org.uk/photo/2666296</a:t>
            </a:r>
          </a:p>
        </p:txBody>
      </p:sp>
      <p:sp>
        <p:nvSpPr>
          <p:cNvPr id="260" name="Shape 260"/>
          <p:cNvSpPr txBox="1">
            <a:spLocks noGrp="1"/>
          </p:cNvSpPr>
          <p:nvPr>
            <p:ph type="title"/>
          </p:nvPr>
        </p:nvSpPr>
        <p:spPr>
          <a:xfrm>
            <a:off x="457200" y="457200"/>
            <a:ext cx="8229600" cy="1371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200" b="1" i="0" u="none" strike="noStrike" cap="none" dirty="0">
                <a:solidFill>
                  <a:schemeClr val="lt2"/>
                </a:solidFill>
                <a:latin typeface="Arial"/>
                <a:ea typeface="Arial"/>
                <a:cs typeface="Arial"/>
                <a:sym typeface="Arial"/>
              </a:rPr>
              <a:t>Content Standard vs. Encoding Standard</a:t>
            </a:r>
          </a:p>
        </p:txBody>
      </p:sp>
      <p:sp>
        <p:nvSpPr>
          <p:cNvPr id="261" name="Shape 261"/>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noAutofit/>
          </a:bodyPr>
          <a:lstStyle/>
          <a:p>
            <a:pPr marL="457200" lvl="0" indent="-457200">
              <a:spcBef>
                <a:spcPts val="0"/>
              </a:spcBef>
              <a:buSzPct val="125000"/>
              <a:buFont typeface="Wingdings" panose="05000000000000000000" pitchFamily="2" charset="2"/>
              <a:buChar char="§"/>
            </a:pPr>
            <a:r>
              <a:rPr lang="en-US" dirty="0"/>
              <a:t>Encoding standards tell you what the buckets are</a:t>
            </a:r>
          </a:p>
          <a:p>
            <a:pPr marL="457200" lvl="0" indent="-457200">
              <a:spcBef>
                <a:spcPts val="0"/>
              </a:spcBef>
              <a:buSzPct val="125000"/>
              <a:buFont typeface="Wingdings" panose="05000000000000000000" pitchFamily="2" charset="2"/>
              <a:buChar char="§"/>
            </a:pPr>
            <a:endParaRPr dirty="0"/>
          </a:p>
          <a:p>
            <a:pPr marL="457200" lvl="0" indent="-457200">
              <a:spcBef>
                <a:spcPts val="0"/>
              </a:spcBef>
              <a:buSzPct val="125000"/>
              <a:buFont typeface="Wingdings" panose="05000000000000000000" pitchFamily="2" charset="2"/>
              <a:buChar char="§"/>
            </a:pPr>
            <a:r>
              <a:rPr lang="en-US" dirty="0"/>
              <a:t>Content standards tell you what to put into the buckets</a:t>
            </a:r>
          </a:p>
        </p:txBody>
      </p:sp>
      <p:pic>
        <p:nvPicPr>
          <p:cNvPr id="262" name="Shape 262"/>
          <p:cNvPicPr preferRelativeResize="0"/>
          <p:nvPr/>
        </p:nvPicPr>
        <p:blipFill rotWithShape="1">
          <a:blip r:embed="rId3">
            <a:alphaModFix/>
          </a:blip>
          <a:srcRect/>
          <a:stretch/>
        </p:blipFill>
        <p:spPr>
          <a:xfrm>
            <a:off x="4349131" y="4264375"/>
            <a:ext cx="3235899" cy="2153898"/>
          </a:xfrm>
          <a:prstGeom prst="rect">
            <a:avLst/>
          </a:prstGeom>
          <a:noFill/>
          <a:ln>
            <a:noFill/>
          </a:ln>
        </p:spPr>
      </p:pic>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18</a:t>
            </a:fld>
            <a:endParaRPr lang="en-US" sz="1200" b="0" i="0" u="none" strike="noStrike" cap="none" dirty="0">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76100" y="457200"/>
            <a:ext cx="9067799" cy="1371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200" b="1" i="0" u="none" strike="noStrike" cap="none">
                <a:solidFill>
                  <a:schemeClr val="lt2"/>
                </a:solidFill>
                <a:latin typeface="Arial"/>
                <a:ea typeface="Arial"/>
                <a:cs typeface="Arial"/>
                <a:sym typeface="Arial"/>
              </a:rPr>
              <a:t>Encoding</a:t>
            </a:r>
            <a:r>
              <a:rPr lang="en-US" sz="3200" b="1" i="0" u="none" strike="noStrike" cap="none" dirty="0">
                <a:solidFill>
                  <a:schemeClr val="lt2"/>
                </a:solidFill>
                <a:latin typeface="Arial"/>
                <a:ea typeface="Arial"/>
                <a:cs typeface="Arial"/>
                <a:sym typeface="Arial"/>
              </a:rPr>
              <a:t> standard = Data Structure Standard</a:t>
            </a:r>
          </a:p>
        </p:txBody>
      </p:sp>
      <p:pic>
        <p:nvPicPr>
          <p:cNvPr id="269" name="Shape 269"/>
          <p:cNvPicPr preferRelativeResize="0"/>
          <p:nvPr/>
        </p:nvPicPr>
        <p:blipFill rotWithShape="1">
          <a:blip r:embed="rId3">
            <a:alphaModFix/>
          </a:blip>
          <a:srcRect/>
          <a:stretch/>
        </p:blipFill>
        <p:spPr>
          <a:xfrm>
            <a:off x="332625" y="2084050"/>
            <a:ext cx="2677799" cy="897199"/>
          </a:xfrm>
          <a:prstGeom prst="rect">
            <a:avLst/>
          </a:prstGeom>
          <a:noFill/>
          <a:ln>
            <a:noFill/>
          </a:ln>
        </p:spPr>
      </p:pic>
      <p:pic>
        <p:nvPicPr>
          <p:cNvPr id="270" name="Shape 270"/>
          <p:cNvPicPr preferRelativeResize="0"/>
          <p:nvPr/>
        </p:nvPicPr>
        <p:blipFill rotWithShape="1">
          <a:blip r:embed="rId4">
            <a:alphaModFix/>
          </a:blip>
          <a:srcRect/>
          <a:stretch/>
        </p:blipFill>
        <p:spPr>
          <a:xfrm>
            <a:off x="3434025" y="3134700"/>
            <a:ext cx="4762499" cy="1028700"/>
          </a:xfrm>
          <a:prstGeom prst="rect">
            <a:avLst/>
          </a:prstGeom>
          <a:noFill/>
          <a:ln>
            <a:noFill/>
          </a:ln>
        </p:spPr>
      </p:pic>
      <p:pic>
        <p:nvPicPr>
          <p:cNvPr id="271" name="Shape 271"/>
          <p:cNvPicPr preferRelativeResize="0"/>
          <p:nvPr/>
        </p:nvPicPr>
        <p:blipFill rotWithShape="1">
          <a:blip r:embed="rId5">
            <a:alphaModFix/>
          </a:blip>
          <a:srcRect/>
          <a:stretch/>
        </p:blipFill>
        <p:spPr>
          <a:xfrm>
            <a:off x="2241625" y="4987300"/>
            <a:ext cx="2857499" cy="895349"/>
          </a:xfrm>
          <a:prstGeom prst="rect">
            <a:avLst/>
          </a:prstGeom>
          <a:noFill/>
          <a:ln>
            <a:noFill/>
          </a:ln>
        </p:spPr>
      </p:pic>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19</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349" y="4770095"/>
            <a:ext cx="2762250" cy="1409700"/>
          </a:xfrm>
          <a:prstGeom prst="rect">
            <a:avLst/>
          </a:prstGeom>
        </p:spPr>
      </p:pic>
      <p:sp>
        <p:nvSpPr>
          <p:cNvPr id="158" name="Shape 158"/>
          <p:cNvSpPr txBox="1">
            <a:spLocks noGrp="1"/>
          </p:cNvSpPr>
          <p:nvPr>
            <p:ph type="body" idx="1"/>
          </p:nvPr>
        </p:nvSpPr>
        <p:spPr>
          <a:xfrm>
            <a:off x="152400" y="1371600"/>
            <a:ext cx="6996112" cy="52371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2400" b="0" i="0" u="none" strike="noStrike" cap="none" dirty="0">
                <a:solidFill>
                  <a:srgbClr val="000000"/>
                </a:solidFill>
                <a:latin typeface="Arial"/>
                <a:ea typeface="Arial"/>
                <a:cs typeface="Arial"/>
                <a:sym typeface="Arial"/>
              </a:rPr>
              <a:t>SAA Curriculum and Certificate Program: </a:t>
            </a:r>
          </a:p>
          <a:p>
            <a:pPr marL="0" marR="0" lvl="0" indent="0" algn="l" rtl="0">
              <a:lnSpc>
                <a:spcPct val="100000"/>
              </a:lnSpc>
              <a:spcBef>
                <a:spcPts val="200"/>
              </a:spcBef>
              <a:spcAft>
                <a:spcPts val="0"/>
              </a:spcAft>
              <a:buClr>
                <a:schemeClr val="lt2"/>
              </a:buClr>
              <a:buSzPct val="25000"/>
              <a:buFont typeface="Noto Sans Symbols"/>
              <a:buNone/>
            </a:pPr>
            <a:endParaRPr sz="2400" b="0" i="0" u="sng" strike="noStrike" cap="none" dirty="0">
              <a:solidFill>
                <a:srgbClr val="000000"/>
              </a:solidFill>
              <a:latin typeface="Arial"/>
              <a:ea typeface="Arial"/>
              <a:cs typeface="Arial"/>
              <a:sym typeface="Arial"/>
            </a:endParaRPr>
          </a:p>
          <a:p>
            <a:pPr marL="0" marR="0" lvl="0" indent="0" algn="l" rtl="0">
              <a:lnSpc>
                <a:spcPct val="100000"/>
              </a:lnSpc>
              <a:spcBef>
                <a:spcPts val="200"/>
              </a:spcBef>
              <a:spcAft>
                <a:spcPts val="0"/>
              </a:spcAft>
              <a:buClr>
                <a:schemeClr val="lt2"/>
              </a:buClr>
              <a:buSzPct val="25000"/>
              <a:buFont typeface="Noto Sans Symbols"/>
              <a:buNone/>
            </a:pPr>
            <a:r>
              <a:rPr lang="en-US" sz="2400" b="0" i="0" u="sng" strike="noStrike" cap="none" dirty="0">
                <a:solidFill>
                  <a:srgbClr val="000000"/>
                </a:solidFill>
                <a:latin typeface="Arial"/>
                <a:ea typeface="Arial"/>
                <a:cs typeface="Arial"/>
                <a:sym typeface="Arial"/>
              </a:rPr>
              <a:t>Foundational</a:t>
            </a:r>
            <a:r>
              <a:rPr lang="en-US" sz="2400" b="0" i="0" u="none" strike="noStrike" cap="none" dirty="0">
                <a:solidFill>
                  <a:srgbClr val="000000"/>
                </a:solidFill>
                <a:latin typeface="Arial"/>
                <a:ea typeface="Arial"/>
                <a:cs typeface="Arial"/>
                <a:sym typeface="Arial"/>
              </a:rPr>
              <a:t> Courses—</a:t>
            </a:r>
            <a:r>
              <a:rPr lang="en-US" sz="2400" b="0" i="1" u="none" strike="noStrike" cap="none" dirty="0">
                <a:solidFill>
                  <a:srgbClr val="000000"/>
                </a:solidFill>
                <a:latin typeface="Arial"/>
                <a:ea typeface="Arial"/>
                <a:cs typeface="Arial"/>
                <a:sym typeface="Arial"/>
              </a:rPr>
              <a:t>must pass 3</a:t>
            </a:r>
          </a:p>
          <a:p>
            <a:pPr marL="0" marR="0" lvl="1" indent="0" algn="l" rtl="0">
              <a:lnSpc>
                <a:spcPct val="150000"/>
              </a:lnSpc>
              <a:spcBef>
                <a:spcPts val="200"/>
              </a:spcBef>
              <a:spcAft>
                <a:spcPts val="0"/>
              </a:spcAft>
              <a:buClr>
                <a:schemeClr val="accent2"/>
              </a:buClr>
              <a:buSzPct val="25000"/>
              <a:buFont typeface="Noto Sans Symbols"/>
              <a:buNone/>
            </a:pPr>
            <a:r>
              <a:rPr lang="en-US" sz="1800" b="0" i="1" u="none" strike="noStrike" cap="none" dirty="0">
                <a:solidFill>
                  <a:srgbClr val="000000"/>
                </a:solidFill>
                <a:latin typeface="Arial"/>
                <a:ea typeface="Arial"/>
                <a:cs typeface="Arial"/>
                <a:sym typeface="Arial"/>
              </a:rPr>
              <a:t>Arrangement and Description: Fundamentals </a:t>
            </a:r>
            <a:r>
              <a:rPr lang="en-US" sz="1800" b="0" i="0" u="sng" strike="noStrike" cap="none" dirty="0">
                <a:solidFill>
                  <a:srgbClr val="000000"/>
                </a:solidFill>
                <a:latin typeface="Arial"/>
                <a:ea typeface="Arial"/>
                <a:cs typeface="Arial"/>
                <a:sym typeface="Arial"/>
              </a:rPr>
              <a:t>AND</a:t>
            </a:r>
            <a:r>
              <a:rPr lang="en-US" sz="1800" b="0" i="0" u="none" strike="noStrike" cap="none" dirty="0">
                <a:solidFill>
                  <a:srgbClr val="000000"/>
                </a:solidFill>
                <a:latin typeface="Arial"/>
                <a:ea typeface="Arial"/>
                <a:cs typeface="Arial"/>
                <a:sym typeface="Arial"/>
              </a:rPr>
              <a:t> </a:t>
            </a:r>
          </a:p>
          <a:p>
            <a:pPr marL="0" marR="0" lvl="1" indent="0" algn="l" rtl="0">
              <a:lnSpc>
                <a:spcPct val="150000"/>
              </a:lnSpc>
              <a:spcBef>
                <a:spcPts val="200"/>
              </a:spcBef>
              <a:spcAft>
                <a:spcPts val="0"/>
              </a:spcAft>
              <a:buClr>
                <a:schemeClr val="accent2"/>
              </a:buClr>
              <a:buSzPct val="25000"/>
              <a:buFont typeface="Noto Sans Symbols"/>
              <a:buNone/>
            </a:pPr>
            <a:r>
              <a:rPr lang="en-US" sz="1800" b="1" i="1" u="none" strike="noStrike" cap="none" dirty="0">
                <a:solidFill>
                  <a:srgbClr val="000000"/>
                </a:solidFill>
                <a:latin typeface="Arial"/>
                <a:ea typeface="Arial"/>
                <a:cs typeface="Arial"/>
                <a:sym typeface="Arial"/>
              </a:rPr>
              <a:t>Describing Archives: A Content Standard (DACS) </a:t>
            </a:r>
            <a:r>
              <a:rPr lang="en-US" sz="1800" b="0" i="0" u="none" strike="noStrike" cap="none" dirty="0">
                <a:solidFill>
                  <a:srgbClr val="000000"/>
                </a:solidFill>
                <a:latin typeface="Arial"/>
                <a:ea typeface="Arial"/>
                <a:cs typeface="Arial"/>
                <a:sym typeface="Arial"/>
              </a:rPr>
              <a:t>are required.</a:t>
            </a:r>
          </a:p>
          <a:p>
            <a:pPr marL="0" marR="0" lvl="1" indent="0" algn="l" rtl="0">
              <a:lnSpc>
                <a:spcPct val="150000"/>
              </a:lnSpc>
              <a:spcBef>
                <a:spcPts val="200"/>
              </a:spcBef>
              <a:spcAft>
                <a:spcPts val="0"/>
              </a:spcAft>
              <a:buClr>
                <a:schemeClr val="accent2"/>
              </a:buClr>
              <a:buSzPct val="25000"/>
              <a:buFont typeface="Noto Sans Symbols"/>
              <a:buNone/>
            </a:pPr>
            <a:r>
              <a:rPr lang="en-US" sz="2400" b="0" i="0" u="sng" strike="noStrike" cap="none" dirty="0">
                <a:solidFill>
                  <a:srgbClr val="000000"/>
                </a:solidFill>
                <a:latin typeface="Arial"/>
                <a:ea typeface="Arial"/>
                <a:cs typeface="Arial"/>
                <a:sym typeface="Arial"/>
              </a:rPr>
              <a:t>Tactical and Strategic</a:t>
            </a:r>
            <a:r>
              <a:rPr lang="en-US" sz="2400" b="0" i="0" u="none" strike="noStrike" cap="none" dirty="0">
                <a:solidFill>
                  <a:srgbClr val="000000"/>
                </a:solidFill>
                <a:latin typeface="Arial"/>
                <a:ea typeface="Arial"/>
                <a:cs typeface="Arial"/>
                <a:sym typeface="Arial"/>
              </a:rPr>
              <a:t> Courses—</a:t>
            </a:r>
            <a:r>
              <a:rPr lang="en-US" sz="2400" b="0" i="1" u="none" strike="noStrike" cap="none" dirty="0">
                <a:solidFill>
                  <a:srgbClr val="000000"/>
                </a:solidFill>
                <a:latin typeface="Arial"/>
                <a:ea typeface="Arial"/>
                <a:cs typeface="Arial"/>
                <a:sym typeface="Arial"/>
              </a:rPr>
              <a:t>must pass 3</a:t>
            </a:r>
          </a:p>
          <a:p>
            <a:pPr marL="0" marR="0" lvl="1" indent="0" algn="l" rtl="0">
              <a:lnSpc>
                <a:spcPct val="150000"/>
              </a:lnSpc>
              <a:spcBef>
                <a:spcPts val="200"/>
              </a:spcBef>
              <a:spcAft>
                <a:spcPts val="0"/>
              </a:spcAft>
              <a:buClr>
                <a:schemeClr val="accent2"/>
              </a:buClr>
              <a:buSzPct val="25000"/>
              <a:buFont typeface="Noto Sans Symbols"/>
              <a:buNone/>
            </a:pPr>
            <a:r>
              <a:rPr lang="en-US" sz="1800" b="0" i="1" u="none" strike="noStrike" cap="none" dirty="0">
                <a:solidFill>
                  <a:srgbClr val="000000"/>
                </a:solidFill>
                <a:latin typeface="Arial"/>
                <a:ea typeface="Arial"/>
                <a:cs typeface="Arial"/>
                <a:sym typeface="Arial"/>
              </a:rPr>
              <a:t>Copyright Issues in Digital Archives </a:t>
            </a:r>
            <a:r>
              <a:rPr lang="en-US" sz="1800" b="0" i="1" u="sng" strike="noStrike" cap="none" dirty="0">
                <a:solidFill>
                  <a:srgbClr val="000000"/>
                </a:solidFill>
                <a:latin typeface="Arial"/>
                <a:ea typeface="Arial"/>
                <a:cs typeface="Arial"/>
                <a:sym typeface="Arial"/>
              </a:rPr>
              <a:t>OR</a:t>
            </a:r>
            <a:r>
              <a:rPr lang="en-US" sz="1800" b="0" i="1" u="none" strike="noStrike" cap="none" dirty="0">
                <a:solidFill>
                  <a:srgbClr val="000000"/>
                </a:solidFill>
                <a:latin typeface="Arial"/>
                <a:ea typeface="Arial"/>
                <a:cs typeface="Arial"/>
                <a:sym typeface="Arial"/>
              </a:rPr>
              <a:t> </a:t>
            </a:r>
          </a:p>
          <a:p>
            <a:pPr marL="0" marR="0" lvl="1" indent="0" algn="l" rtl="0">
              <a:lnSpc>
                <a:spcPct val="150000"/>
              </a:lnSpc>
              <a:spcBef>
                <a:spcPts val="200"/>
              </a:spcBef>
              <a:spcAft>
                <a:spcPts val="0"/>
              </a:spcAft>
              <a:buClr>
                <a:schemeClr val="accent2"/>
              </a:buClr>
              <a:buSzPct val="25000"/>
              <a:buFont typeface="Noto Sans Symbols"/>
              <a:buNone/>
            </a:pPr>
            <a:r>
              <a:rPr lang="en-US" sz="1800" b="0" i="1" u="none" strike="noStrike" cap="none" dirty="0">
                <a:solidFill>
                  <a:srgbClr val="000000"/>
                </a:solidFill>
                <a:latin typeface="Arial"/>
                <a:ea typeface="Arial"/>
                <a:cs typeface="Arial"/>
                <a:sym typeface="Arial"/>
              </a:rPr>
              <a:t>Privacy and Confidentiality Issues in Digital Archives </a:t>
            </a:r>
            <a:r>
              <a:rPr lang="en-US" sz="1800" b="0" i="0" u="none" strike="noStrike" cap="none" dirty="0">
                <a:solidFill>
                  <a:srgbClr val="000000"/>
                </a:solidFill>
                <a:latin typeface="Arial"/>
                <a:ea typeface="Arial"/>
                <a:cs typeface="Arial"/>
                <a:sym typeface="Arial"/>
              </a:rPr>
              <a:t>is required.</a:t>
            </a:r>
          </a:p>
          <a:p>
            <a:pPr marL="0" marR="0" lvl="1" indent="0" algn="l" rtl="0">
              <a:lnSpc>
                <a:spcPct val="150000"/>
              </a:lnSpc>
              <a:spcBef>
                <a:spcPts val="200"/>
              </a:spcBef>
              <a:spcAft>
                <a:spcPts val="0"/>
              </a:spcAft>
              <a:buClr>
                <a:schemeClr val="accent2"/>
              </a:buClr>
              <a:buSzPct val="25000"/>
              <a:buFont typeface="Noto Sans Symbols"/>
              <a:buNone/>
            </a:pPr>
            <a:r>
              <a:rPr lang="en-US" sz="2400" b="0" i="0" u="sng" strike="noStrike" cap="none" dirty="0">
                <a:solidFill>
                  <a:srgbClr val="000000"/>
                </a:solidFill>
                <a:latin typeface="Arial"/>
                <a:ea typeface="Arial"/>
                <a:cs typeface="Arial"/>
                <a:sym typeface="Arial"/>
              </a:rPr>
              <a:t>Tools and Services</a:t>
            </a:r>
            <a:r>
              <a:rPr lang="en-US" sz="2400" b="0" i="0" u="none" strike="noStrike" cap="none" dirty="0">
                <a:solidFill>
                  <a:srgbClr val="000000"/>
                </a:solidFill>
                <a:latin typeface="Arial"/>
                <a:ea typeface="Arial"/>
                <a:cs typeface="Arial"/>
                <a:sym typeface="Arial"/>
              </a:rPr>
              <a:t> Courses—</a:t>
            </a:r>
            <a:r>
              <a:rPr lang="en-US" sz="2400" b="0" i="1" u="none" strike="noStrike" cap="none" dirty="0">
                <a:solidFill>
                  <a:srgbClr val="000000"/>
                </a:solidFill>
                <a:latin typeface="Arial"/>
                <a:ea typeface="Arial"/>
                <a:cs typeface="Arial"/>
                <a:sym typeface="Arial"/>
              </a:rPr>
              <a:t>must pass 1</a:t>
            </a:r>
          </a:p>
          <a:p>
            <a:pPr marL="0" marR="0" lvl="1" indent="0" algn="l" rtl="0">
              <a:lnSpc>
                <a:spcPct val="100000"/>
              </a:lnSpc>
              <a:spcBef>
                <a:spcPts val="200"/>
              </a:spcBef>
              <a:spcAft>
                <a:spcPts val="0"/>
              </a:spcAft>
              <a:buClr>
                <a:schemeClr val="accent2"/>
              </a:buClr>
              <a:buSzPct val="25000"/>
              <a:buFont typeface="Noto Sans Symbols"/>
              <a:buNone/>
            </a:pPr>
            <a:r>
              <a:rPr lang="en-US" sz="2400" b="0" i="0" u="sng" strike="noStrike" cap="none" dirty="0">
                <a:solidFill>
                  <a:srgbClr val="000000"/>
                </a:solidFill>
                <a:latin typeface="Arial"/>
                <a:ea typeface="Arial"/>
                <a:cs typeface="Arial"/>
                <a:sym typeface="Arial"/>
              </a:rPr>
              <a:t>Transformational</a:t>
            </a:r>
            <a:r>
              <a:rPr lang="en-US" sz="2400" b="0" i="0" u="none" strike="noStrike" cap="none" dirty="0">
                <a:solidFill>
                  <a:srgbClr val="000000"/>
                </a:solidFill>
                <a:latin typeface="Arial"/>
                <a:ea typeface="Arial"/>
                <a:cs typeface="Arial"/>
                <a:sym typeface="Arial"/>
              </a:rPr>
              <a:t> Courses—</a:t>
            </a:r>
            <a:r>
              <a:rPr lang="en-US" sz="2400" b="0" i="1" u="none" strike="noStrike" cap="none" dirty="0">
                <a:solidFill>
                  <a:srgbClr val="000000"/>
                </a:solidFill>
                <a:latin typeface="Arial"/>
                <a:ea typeface="Arial"/>
                <a:cs typeface="Arial"/>
                <a:sym typeface="Arial"/>
              </a:rPr>
              <a:t>must pass 1</a:t>
            </a:r>
          </a:p>
          <a:p>
            <a:pPr marL="0" marR="0" lvl="1" indent="0" algn="l" rtl="0">
              <a:lnSpc>
                <a:spcPct val="100000"/>
              </a:lnSpc>
              <a:spcBef>
                <a:spcPts val="200"/>
              </a:spcBef>
              <a:spcAft>
                <a:spcPts val="0"/>
              </a:spcAft>
              <a:buClr>
                <a:schemeClr val="lt2"/>
              </a:buClr>
              <a:buSzPct val="25000"/>
              <a:buFont typeface="Noto Sans Symbols"/>
              <a:buNone/>
            </a:pPr>
            <a:endParaRPr sz="2000" b="1" i="0" u="none" strike="noStrike" cap="none" dirty="0">
              <a:solidFill>
                <a:srgbClr val="000000"/>
              </a:solidFill>
              <a:latin typeface="Arial"/>
              <a:ea typeface="Arial"/>
              <a:cs typeface="Arial"/>
              <a:sym typeface="Arial"/>
            </a:endParaRPr>
          </a:p>
          <a:p>
            <a:pPr marL="0" marR="0" lvl="1" indent="0" algn="l" rtl="0">
              <a:lnSpc>
                <a:spcPct val="100000"/>
              </a:lnSpc>
              <a:spcBef>
                <a:spcPts val="200"/>
              </a:spcBef>
              <a:spcAft>
                <a:spcPts val="0"/>
              </a:spcAft>
              <a:buClr>
                <a:schemeClr val="accent2"/>
              </a:buClr>
              <a:buSzPct val="25000"/>
              <a:buFont typeface="Noto Sans Symbols"/>
              <a:buNone/>
            </a:pPr>
            <a:r>
              <a:rPr lang="en-US" sz="2000" b="1" i="0" u="none" strike="noStrike" cap="none" dirty="0">
                <a:solidFill>
                  <a:srgbClr val="000000"/>
                </a:solidFill>
                <a:latin typeface="Arial"/>
                <a:ea typeface="Arial"/>
                <a:cs typeface="Arial"/>
                <a:sym typeface="Arial"/>
              </a:rPr>
              <a:t>Course examinations are administered online</a:t>
            </a:r>
          </a:p>
        </p:txBody>
      </p:sp>
      <p:sp>
        <p:nvSpPr>
          <p:cNvPr id="159" name="Shape 159"/>
          <p:cNvSpPr txBox="1">
            <a:spLocks noGrp="1"/>
          </p:cNvSpPr>
          <p:nvPr>
            <p:ph type="title"/>
          </p:nvPr>
        </p:nvSpPr>
        <p:spPr>
          <a:xfrm>
            <a:off x="152400" y="590550"/>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i="0" u="none" strike="noStrike" cap="none" dirty="0">
                <a:solidFill>
                  <a:schemeClr val="lt2"/>
                </a:solidFill>
                <a:latin typeface="Arial"/>
                <a:ea typeface="Arial"/>
                <a:cs typeface="Arial"/>
                <a:sym typeface="Arial"/>
              </a:rPr>
              <a:t>Arrangement &amp; </a:t>
            </a:r>
            <a:r>
              <a:rPr lang="en-US" sz="3600" b="1" i="0" u="none" strike="noStrike" cap="none" dirty="0" smtClean="0">
                <a:solidFill>
                  <a:schemeClr val="lt2"/>
                </a:solidFill>
                <a:latin typeface="Arial"/>
                <a:ea typeface="Arial"/>
                <a:cs typeface="Arial"/>
                <a:sym typeface="Arial"/>
              </a:rPr>
              <a:t>Description</a:t>
            </a:r>
            <a:endParaRPr lang="en-US" sz="3600" b="1" i="0" u="none" strike="noStrike" cap="none" dirty="0">
              <a:solidFill>
                <a:schemeClr val="lt2"/>
              </a:solidFill>
              <a:latin typeface="Arial"/>
              <a:ea typeface="Arial"/>
              <a:cs typeface="Arial"/>
              <a:sym typeface="Arial"/>
            </a:endParaRPr>
          </a:p>
        </p:txBody>
      </p:sp>
      <p:sp>
        <p:nvSpPr>
          <p:cNvPr id="5" name="Slide Number Placeholder 1"/>
          <p:cNvSpPr txBox="1">
            <a:spLocks/>
          </p:cNvSpPr>
          <p:nvPr/>
        </p:nvSpPr>
        <p:spPr>
          <a:xfrm>
            <a:off x="6517574" y="6260271"/>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a:solidFill>
                  <a:schemeClr val="dk1"/>
                </a:solidFill>
                <a:latin typeface="Arial Black"/>
                <a:ea typeface="Arial Black"/>
                <a:cs typeface="Arial Black"/>
                <a:sym typeface="Arial Black"/>
              </a:rPr>
              <a:t>2</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457200"/>
            <a:ext cx="8229600" cy="1371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200" b="1" i="0" u="none" strike="noStrike" cap="none">
                <a:solidFill>
                  <a:schemeClr val="lt2"/>
                </a:solidFill>
                <a:latin typeface="Arial"/>
                <a:ea typeface="Arial"/>
                <a:cs typeface="Arial"/>
                <a:sym typeface="Arial"/>
              </a:rPr>
              <a:t>Content</a:t>
            </a:r>
            <a:r>
              <a:rPr lang="en-US" sz="3200" b="1" i="0" u="none" strike="noStrike" cap="none" dirty="0">
                <a:solidFill>
                  <a:schemeClr val="lt2"/>
                </a:solidFill>
                <a:latin typeface="Arial"/>
                <a:ea typeface="Arial"/>
                <a:cs typeface="Arial"/>
                <a:sym typeface="Arial"/>
              </a:rPr>
              <a:t> standard = DACS, RDA, CCO</a:t>
            </a:r>
          </a:p>
        </p:txBody>
      </p:sp>
      <p:pic>
        <p:nvPicPr>
          <p:cNvPr id="277" name="Shape 277"/>
          <p:cNvPicPr preferRelativeResize="0"/>
          <p:nvPr/>
        </p:nvPicPr>
        <p:blipFill rotWithShape="1">
          <a:blip r:embed="rId3">
            <a:alphaModFix/>
          </a:blip>
          <a:srcRect/>
          <a:stretch/>
        </p:blipFill>
        <p:spPr>
          <a:xfrm>
            <a:off x="523975" y="2088700"/>
            <a:ext cx="2058298" cy="2680598"/>
          </a:xfrm>
          <a:prstGeom prst="rect">
            <a:avLst/>
          </a:prstGeom>
          <a:noFill/>
          <a:ln>
            <a:noFill/>
          </a:ln>
        </p:spPr>
      </p:pic>
      <p:pic>
        <p:nvPicPr>
          <p:cNvPr id="278" name="Shape 278"/>
          <p:cNvPicPr preferRelativeResize="0"/>
          <p:nvPr/>
        </p:nvPicPr>
        <p:blipFill rotWithShape="1">
          <a:blip r:embed="rId4">
            <a:alphaModFix/>
          </a:blip>
          <a:srcRect/>
          <a:stretch/>
        </p:blipFill>
        <p:spPr>
          <a:xfrm>
            <a:off x="3893051" y="2743199"/>
            <a:ext cx="4943694" cy="1371598"/>
          </a:xfrm>
          <a:prstGeom prst="rect">
            <a:avLst/>
          </a:prstGeom>
          <a:noFill/>
          <a:ln>
            <a:noFill/>
          </a:ln>
        </p:spPr>
      </p:pic>
      <p:pic>
        <p:nvPicPr>
          <p:cNvPr id="279" name="Shape 279"/>
          <p:cNvPicPr preferRelativeResize="0"/>
          <p:nvPr/>
        </p:nvPicPr>
        <p:blipFill rotWithShape="1">
          <a:blip r:embed="rId5">
            <a:alphaModFix/>
          </a:blip>
          <a:srcRect/>
          <a:stretch/>
        </p:blipFill>
        <p:spPr>
          <a:xfrm>
            <a:off x="759835" y="5274125"/>
            <a:ext cx="7334250" cy="1333499"/>
          </a:xfrm>
          <a:prstGeom prst="rect">
            <a:avLst/>
          </a:prstGeom>
          <a:noFill/>
          <a:ln>
            <a:noFill/>
          </a:ln>
        </p:spPr>
      </p:pic>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20</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a:stretch/>
        </p:blipFill>
        <p:spPr>
          <a:xfrm>
            <a:off x="298700" y="2107474"/>
            <a:ext cx="4572824" cy="4572824"/>
          </a:xfrm>
          <a:prstGeom prst="rect">
            <a:avLst/>
          </a:prstGeom>
          <a:noFill/>
          <a:ln>
            <a:noFill/>
          </a:ln>
        </p:spPr>
      </p:pic>
      <p:sp>
        <p:nvSpPr>
          <p:cNvPr id="286" name="Shape 286"/>
          <p:cNvSpPr txBox="1"/>
          <p:nvPr/>
        </p:nvSpPr>
        <p:spPr>
          <a:xfrm>
            <a:off x="298687" y="639150"/>
            <a:ext cx="3627600" cy="12782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lt2"/>
              </a:buClr>
              <a:buSzPct val="25000"/>
              <a:buFont typeface="Arial"/>
              <a:buNone/>
            </a:pPr>
            <a:r>
              <a:rPr lang="en-US" sz="9600" b="1" i="0" u="none" strike="noStrike" cap="none">
                <a:solidFill>
                  <a:schemeClr val="lt2"/>
                </a:solidFill>
                <a:latin typeface="Arial"/>
                <a:ea typeface="Arial"/>
                <a:cs typeface="Arial"/>
                <a:sym typeface="Arial"/>
              </a:rPr>
              <a:t>1994</a:t>
            </a:r>
          </a:p>
        </p:txBody>
      </p:sp>
      <p:sp>
        <p:nvSpPr>
          <p:cNvPr id="287" name="Shape 287"/>
          <p:cNvSpPr/>
          <p:nvPr/>
        </p:nvSpPr>
        <p:spPr>
          <a:xfrm rot="2086137">
            <a:off x="5578202" y="1089085"/>
            <a:ext cx="2916519" cy="2556684"/>
          </a:xfrm>
          <a:prstGeom prst="cloudCallout">
            <a:avLst>
              <a:gd name="adj1" fmla="val -93684"/>
              <a:gd name="adj2" fmla="val 142703"/>
            </a:avLst>
          </a:prstGeom>
          <a:noFill/>
          <a:ln w="3810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8" name="Shape 288"/>
          <p:cNvSpPr txBox="1"/>
          <p:nvPr/>
        </p:nvSpPr>
        <p:spPr>
          <a:xfrm>
            <a:off x="5762575" y="1917450"/>
            <a:ext cx="2763899" cy="846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800" b="0" i="0" u="none" strike="noStrike" cap="none">
                <a:solidFill>
                  <a:srgbClr val="000000"/>
                </a:solidFill>
                <a:latin typeface="Arial"/>
                <a:ea typeface="Arial"/>
                <a:cs typeface="Arial"/>
                <a:sym typeface="Arial"/>
              </a:rPr>
              <a:t>ISAD(G)</a:t>
            </a:r>
          </a:p>
        </p:txBody>
      </p:sp>
      <p:sp>
        <p:nvSpPr>
          <p:cNvPr id="289" name="Shape 289"/>
          <p:cNvSpPr txBox="1"/>
          <p:nvPr/>
        </p:nvSpPr>
        <p:spPr>
          <a:xfrm>
            <a:off x="5001497" y="6546900"/>
            <a:ext cx="1209300" cy="311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B0080"/>
              </a:buClr>
              <a:buSzPct val="25000"/>
              <a:buFont typeface="Arial"/>
              <a:buNone/>
            </a:pPr>
            <a:r>
              <a:rPr lang="en-US" sz="1050" b="0" i="0" u="sng" strike="noStrike" cap="none" dirty="0">
                <a:solidFill>
                  <a:schemeClr val="hlink"/>
                </a:solidFill>
                <a:highlight>
                  <a:srgbClr val="FFFFFF"/>
                </a:highlight>
                <a:latin typeface="Arial"/>
                <a:ea typeface="Arial"/>
                <a:cs typeface="Arial"/>
                <a:sym typeface="Arial"/>
                <a:hlinkClick r:id="rId4"/>
              </a:rPr>
              <a:t>Babycoverart.jpg</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21</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57200" y="1981200"/>
            <a:ext cx="8229600" cy="32529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lt2"/>
              </a:buClr>
              <a:buSzPct val="100000"/>
              <a:buFont typeface="Arial"/>
              <a:buAutoNum type="arabicPeriod"/>
            </a:pPr>
            <a:r>
              <a:rPr lang="en-US" sz="2400" b="0" i="0" u="none" strike="noStrike" cap="none">
                <a:solidFill>
                  <a:schemeClr val="dk1"/>
                </a:solidFill>
                <a:latin typeface="Arial"/>
                <a:ea typeface="Arial"/>
                <a:cs typeface="Arial"/>
                <a:sym typeface="Arial"/>
              </a:rPr>
              <a:t>Identity Statement</a:t>
            </a:r>
          </a:p>
          <a:p>
            <a:pPr marL="457200" marR="0" lvl="0" indent="-381000" algn="l" rtl="0">
              <a:lnSpc>
                <a:spcPct val="100000"/>
              </a:lnSpc>
              <a:spcBef>
                <a:spcPts val="0"/>
              </a:spcBef>
              <a:spcAft>
                <a:spcPts val="0"/>
              </a:spcAft>
              <a:buClr>
                <a:schemeClr val="lt2"/>
              </a:buClr>
              <a:buSzPct val="100000"/>
              <a:buFont typeface="Arial"/>
              <a:buAutoNum type="arabicPeriod"/>
            </a:pPr>
            <a:r>
              <a:rPr lang="en-US" sz="2400" b="0" i="0" u="none" strike="noStrike" cap="none">
                <a:solidFill>
                  <a:schemeClr val="dk1"/>
                </a:solidFill>
                <a:latin typeface="Arial"/>
                <a:ea typeface="Arial"/>
                <a:cs typeface="Arial"/>
                <a:sym typeface="Arial"/>
              </a:rPr>
              <a:t>Context</a:t>
            </a:r>
          </a:p>
          <a:p>
            <a:pPr marL="457200" marR="0" lvl="0" indent="-381000" algn="l" rtl="0">
              <a:lnSpc>
                <a:spcPct val="100000"/>
              </a:lnSpc>
              <a:spcBef>
                <a:spcPts val="0"/>
              </a:spcBef>
              <a:spcAft>
                <a:spcPts val="0"/>
              </a:spcAft>
              <a:buClr>
                <a:schemeClr val="lt2"/>
              </a:buClr>
              <a:buSzPct val="100000"/>
              <a:buFont typeface="Arial"/>
              <a:buAutoNum type="arabicPeriod"/>
            </a:pPr>
            <a:r>
              <a:rPr lang="en-US" sz="2400" b="0" i="0" u="none" strike="noStrike" cap="none">
                <a:solidFill>
                  <a:schemeClr val="dk1"/>
                </a:solidFill>
                <a:latin typeface="Arial"/>
                <a:ea typeface="Arial"/>
                <a:cs typeface="Arial"/>
                <a:sym typeface="Arial"/>
              </a:rPr>
              <a:t>Content and Structure </a:t>
            </a:r>
          </a:p>
          <a:p>
            <a:pPr marL="457200" marR="0" lvl="0" indent="-381000" algn="l" rtl="0">
              <a:lnSpc>
                <a:spcPct val="100000"/>
              </a:lnSpc>
              <a:spcBef>
                <a:spcPts val="0"/>
              </a:spcBef>
              <a:spcAft>
                <a:spcPts val="0"/>
              </a:spcAft>
              <a:buClr>
                <a:schemeClr val="lt2"/>
              </a:buClr>
              <a:buSzPct val="100000"/>
              <a:buFont typeface="Arial"/>
              <a:buAutoNum type="arabicPeriod"/>
            </a:pPr>
            <a:r>
              <a:rPr lang="en-US" sz="2400" b="0" i="0" u="none" strike="noStrike" cap="none">
                <a:solidFill>
                  <a:schemeClr val="dk1"/>
                </a:solidFill>
                <a:latin typeface="Arial"/>
                <a:ea typeface="Arial"/>
                <a:cs typeface="Arial"/>
                <a:sym typeface="Arial"/>
              </a:rPr>
              <a:t>Condition of Access and Use</a:t>
            </a:r>
          </a:p>
          <a:p>
            <a:pPr marL="457200" marR="0" lvl="0" indent="-381000" algn="l" rtl="0">
              <a:lnSpc>
                <a:spcPct val="100000"/>
              </a:lnSpc>
              <a:spcBef>
                <a:spcPts val="0"/>
              </a:spcBef>
              <a:spcAft>
                <a:spcPts val="0"/>
              </a:spcAft>
              <a:buClr>
                <a:schemeClr val="lt2"/>
              </a:buClr>
              <a:buSzPct val="100000"/>
              <a:buFont typeface="Arial"/>
              <a:buAutoNum type="arabicPeriod"/>
            </a:pPr>
            <a:r>
              <a:rPr lang="en-US" sz="2400" b="0" i="0" u="none" strike="noStrike" cap="none">
                <a:solidFill>
                  <a:schemeClr val="dk1"/>
                </a:solidFill>
                <a:latin typeface="Arial"/>
                <a:ea typeface="Arial"/>
                <a:cs typeface="Arial"/>
                <a:sym typeface="Arial"/>
              </a:rPr>
              <a:t>Allied Materials </a:t>
            </a:r>
          </a:p>
          <a:p>
            <a:pPr marL="457200" marR="0" lvl="0" indent="-381000" algn="l" rtl="0">
              <a:lnSpc>
                <a:spcPct val="100000"/>
              </a:lnSpc>
              <a:spcBef>
                <a:spcPts val="0"/>
              </a:spcBef>
              <a:spcAft>
                <a:spcPts val="0"/>
              </a:spcAft>
              <a:buClr>
                <a:schemeClr val="lt2"/>
              </a:buClr>
              <a:buSzPct val="100000"/>
              <a:buFont typeface="Arial"/>
              <a:buAutoNum type="arabicPeriod"/>
            </a:pPr>
            <a:r>
              <a:rPr lang="en-US" sz="2400" b="0" i="0" u="none" strike="noStrike" cap="none">
                <a:solidFill>
                  <a:schemeClr val="dk1"/>
                </a:solidFill>
                <a:latin typeface="Arial"/>
                <a:ea typeface="Arial"/>
                <a:cs typeface="Arial"/>
                <a:sym typeface="Arial"/>
              </a:rPr>
              <a:t>Note</a:t>
            </a:r>
          </a:p>
          <a:p>
            <a:pPr marL="457200" marR="0" lvl="0" indent="-381000" algn="l" rtl="0">
              <a:lnSpc>
                <a:spcPct val="100000"/>
              </a:lnSpc>
              <a:spcBef>
                <a:spcPts val="0"/>
              </a:spcBef>
              <a:spcAft>
                <a:spcPts val="0"/>
              </a:spcAft>
              <a:buClr>
                <a:schemeClr val="lt2"/>
              </a:buClr>
              <a:buSzPct val="100000"/>
              <a:buFont typeface="Arial"/>
              <a:buAutoNum type="arabicPeriod"/>
            </a:pPr>
            <a:r>
              <a:rPr lang="en-US" sz="2400" b="0" i="0" u="none" strike="noStrike" cap="none">
                <a:solidFill>
                  <a:schemeClr val="dk1"/>
                </a:solidFill>
                <a:latin typeface="Arial"/>
                <a:ea typeface="Arial"/>
                <a:cs typeface="Arial"/>
                <a:sym typeface="Arial"/>
              </a:rPr>
              <a:t>Description Control</a:t>
            </a:r>
          </a:p>
        </p:txBody>
      </p:sp>
      <p:sp>
        <p:nvSpPr>
          <p:cNvPr id="296" name="Shape 296"/>
          <p:cNvSpPr txBox="1">
            <a:spLocks noGrp="1"/>
          </p:cNvSpPr>
          <p:nvPr>
            <p:ph type="title"/>
          </p:nvPr>
        </p:nvSpPr>
        <p:spPr>
          <a:xfrm>
            <a:off x="457200" y="457200"/>
            <a:ext cx="8229600" cy="13715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0" i="0" u="none" strike="noStrike" cap="none">
                <a:solidFill>
                  <a:schemeClr val="lt1"/>
                </a:solidFill>
                <a:latin typeface="Arial"/>
                <a:ea typeface="Arial"/>
                <a:cs typeface="Arial"/>
                <a:sym typeface="Arial"/>
              </a:rPr>
              <a:t>I</a:t>
            </a:r>
          </a:p>
        </p:txBody>
      </p:sp>
      <p:sp>
        <p:nvSpPr>
          <p:cNvPr id="297" name="Shape 297"/>
          <p:cNvSpPr txBox="1"/>
          <p:nvPr/>
        </p:nvSpPr>
        <p:spPr>
          <a:xfrm>
            <a:off x="457200" y="567000"/>
            <a:ext cx="9875400" cy="1152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dirty="0">
                <a:solidFill>
                  <a:srgbClr val="000000"/>
                </a:solidFill>
                <a:latin typeface="Arial"/>
                <a:ea typeface="Arial"/>
                <a:cs typeface="Arial"/>
                <a:sym typeface="Arial"/>
              </a:rPr>
              <a:t>ISAD (G) 26 Elements</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22</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2286000" y="2740025"/>
            <a:ext cx="6996112" cy="104140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a:solidFill>
                <a:srgbClr val="000000"/>
              </a:solidFill>
              <a:latin typeface="Arial"/>
              <a:ea typeface="Arial"/>
              <a:cs typeface="Arial"/>
              <a:sym typeface="Arial"/>
            </a:endParaRPr>
          </a:p>
          <a:p>
            <a:pPr marL="230186" marR="0" lvl="0" indent="-230186" algn="l" rtl="0">
              <a:lnSpc>
                <a:spcPct val="100000"/>
              </a:lnSpc>
              <a:spcBef>
                <a:spcPts val="20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Standards Bingo</a:t>
            </a:r>
          </a:p>
        </p:txBody>
      </p:sp>
      <p:sp>
        <p:nvSpPr>
          <p:cNvPr id="304" name="Shape 304"/>
          <p:cNvSpPr txBox="1">
            <a:spLocks noGrp="1"/>
          </p:cNvSpPr>
          <p:nvPr>
            <p:ph type="title"/>
          </p:nvPr>
        </p:nvSpPr>
        <p:spPr>
          <a:xfrm>
            <a:off x="152400" y="1066800"/>
            <a:ext cx="8839199" cy="647700"/>
          </a:xfrm>
          <a:prstGeom prst="rect">
            <a:avLst/>
          </a:prstGeom>
          <a:noFill/>
          <a:ln>
            <a:noFill/>
          </a:ln>
        </p:spPr>
        <p:txBody>
          <a:bodyPr lIns="91425" tIns="45700" rIns="91425" bIns="45700" anchor="ctr" anchorCtr="0">
            <a:noAutofit/>
          </a:bodyPr>
          <a:lstStyle/>
          <a:p>
            <a:pPr>
              <a:buSzPct val="25000"/>
            </a:pPr>
            <a:r>
              <a:rPr lang="en-US" b="1" dirty="0">
                <a:latin typeface="Arial"/>
                <a:ea typeface="Arial"/>
                <a:cs typeface="Arial"/>
                <a:sym typeface="Arial"/>
              </a:rPr>
              <a:t>Exercise 1</a:t>
            </a: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23</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28585" y="762000"/>
            <a:ext cx="8839200" cy="647700"/>
          </a:xfrm>
          <a:prstGeom prst="rect">
            <a:avLst/>
          </a:prstGeom>
          <a:noFill/>
          <a:ln>
            <a:noFill/>
          </a:ln>
        </p:spPr>
        <p:txBody>
          <a:bodyPr lIns="91425" tIns="45700" rIns="91425" bIns="45700" anchor="ctr" anchorCtr="0">
            <a:noAutofit/>
          </a:bodyPr>
          <a:lstStyle/>
          <a:p>
            <a:pPr>
              <a:buSzPct val="25000"/>
            </a:pPr>
            <a:r>
              <a:rPr lang="en-US" b="1" dirty="0">
                <a:latin typeface="Arial"/>
                <a:ea typeface="Arial"/>
                <a:cs typeface="Arial"/>
                <a:sym typeface="Arial"/>
              </a:rPr>
              <a:t>Exercise 1 Learning Objective</a:t>
            </a:r>
          </a:p>
        </p:txBody>
      </p:sp>
      <p:sp>
        <p:nvSpPr>
          <p:cNvPr id="310" name="Shape 310"/>
          <p:cNvSpPr txBox="1">
            <a:spLocks noGrp="1"/>
          </p:cNvSpPr>
          <p:nvPr>
            <p:ph type="body" idx="1"/>
          </p:nvPr>
        </p:nvSpPr>
        <p:spPr>
          <a:xfrm>
            <a:off x="242674" y="1707275"/>
            <a:ext cx="8295683" cy="4893600"/>
          </a:xfrm>
          <a:prstGeom prst="rect">
            <a:avLst/>
          </a:prstGeom>
          <a:noFill/>
          <a:ln>
            <a:noFill/>
          </a:ln>
        </p:spPr>
        <p:txBody>
          <a:bodyPr lIns="91425" tIns="91425" rIns="91425" bIns="91425" anchor="t" anchorCtr="0">
            <a:noAutofit/>
          </a:bodyPr>
          <a:lstStyle/>
          <a:p>
            <a:pPr marL="457200" lvl="0" indent="-457200">
              <a:spcBef>
                <a:spcPts val="0"/>
              </a:spcBef>
              <a:buSzPct val="125000"/>
              <a:buFont typeface="Wingdings" panose="05000000000000000000" pitchFamily="2" charset="2"/>
              <a:buChar char="§"/>
            </a:pPr>
            <a:r>
              <a:rPr lang="en-US" dirty="0"/>
              <a:t>To understand how to map or crosswalk DACS elements to elements in a variety of other standards</a:t>
            </a:r>
          </a:p>
          <a:p>
            <a:pPr marL="230187" marR="0" lvl="0" indent="-230187" algn="l" rtl="0">
              <a:lnSpc>
                <a:spcPct val="100000"/>
              </a:lnSpc>
              <a:spcBef>
                <a:spcPts val="200"/>
              </a:spcBef>
              <a:spcAft>
                <a:spcPts val="0"/>
              </a:spcAft>
              <a:buClr>
                <a:schemeClr val="lt2"/>
              </a:buClr>
              <a:buSzPct val="25000"/>
              <a:buFont typeface="Noto Sans Symbols"/>
              <a:buNone/>
            </a:pPr>
            <a:endParaRPr sz="2500" b="0" i="0" u="none" strike="noStrike" cap="none" dirty="0">
              <a:solidFill>
                <a:schemeClr val="dk1"/>
              </a:solidFill>
              <a:latin typeface="Arial"/>
              <a:ea typeface="Arial"/>
              <a:cs typeface="Arial"/>
              <a:sym typeface="Arial"/>
            </a:endParaRP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24</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2286000" y="2740025"/>
            <a:ext cx="6996112" cy="104140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a:solidFill>
                <a:srgbClr val="000000"/>
              </a:solidFill>
              <a:latin typeface="Arial"/>
              <a:ea typeface="Arial"/>
              <a:cs typeface="Arial"/>
              <a:sym typeface="Arial"/>
            </a:endParaRPr>
          </a:p>
          <a:p>
            <a:pPr marL="230186" marR="0" lvl="0" indent="-230186" algn="l" rtl="0">
              <a:lnSpc>
                <a:spcPct val="100000"/>
              </a:lnSpc>
              <a:spcBef>
                <a:spcPts val="20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15-minute break</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1073150" y="2667000"/>
            <a:ext cx="6996112" cy="104140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r>
              <a:rPr lang="en-US" sz="4000" b="0" i="0" u="none" strike="noStrike" cap="none">
                <a:solidFill>
                  <a:srgbClr val="000000"/>
                </a:solidFill>
                <a:latin typeface="Arial"/>
                <a:ea typeface="Arial"/>
                <a:cs typeface="Arial"/>
                <a:sym typeface="Arial"/>
              </a:rPr>
              <a:t>Introduction to Part 1 DACS elements </a:t>
            </a:r>
          </a:p>
        </p:txBody>
      </p:sp>
      <p:sp>
        <p:nvSpPr>
          <p:cNvPr id="322" name="Shape 322"/>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lvl="0">
              <a:buSzPct val="25000"/>
            </a:pPr>
            <a:r>
              <a:rPr lang="en-US" b="1" dirty="0">
                <a:latin typeface="Arial"/>
                <a:ea typeface="Arial"/>
                <a:cs typeface="Arial"/>
                <a:sym typeface="Arial"/>
              </a:rPr>
              <a:t>Discussion</a:t>
            </a: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26</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457200" y="1981200"/>
            <a:ext cx="8229600" cy="3886200"/>
          </a:xfrm>
          <a:prstGeom prst="rect">
            <a:avLst/>
          </a:prstGeom>
          <a:noFill/>
          <a:ln>
            <a:noFill/>
          </a:ln>
        </p:spPr>
        <p:txBody>
          <a:bodyPr lIns="91425" tIns="91425" rIns="91425" bIns="91425" anchor="t" anchorCtr="0">
            <a:noAutofit/>
          </a:bodyPr>
          <a:lstStyle/>
          <a:p>
            <a:pPr marL="342900" marR="0" lvl="0" indent="-190500" algn="l" rtl="0">
              <a:lnSpc>
                <a:spcPct val="100000"/>
              </a:lnSpc>
              <a:spcBef>
                <a:spcPts val="0"/>
              </a:spcBef>
              <a:spcAft>
                <a:spcPts val="0"/>
              </a:spcAft>
              <a:buClr>
                <a:schemeClr val="lt2"/>
              </a:buClr>
              <a:buSzPct val="75000"/>
              <a:buFont typeface="Noto Sans Symbols"/>
              <a:buNone/>
            </a:pPr>
            <a:endParaRPr sz="3200" b="0" i="0" u="none" strike="noStrike" cap="none">
              <a:solidFill>
                <a:schemeClr val="dk1"/>
              </a:solidFill>
              <a:latin typeface="Arial"/>
              <a:ea typeface="Arial"/>
              <a:cs typeface="Arial"/>
              <a:sym typeface="Arial"/>
            </a:endParaRPr>
          </a:p>
        </p:txBody>
      </p:sp>
      <p:pic>
        <p:nvPicPr>
          <p:cNvPr id="329" name="Shape 329"/>
          <p:cNvPicPr preferRelativeResize="0"/>
          <p:nvPr/>
        </p:nvPicPr>
        <p:blipFill rotWithShape="1">
          <a:blip r:embed="rId3">
            <a:alphaModFix/>
          </a:blip>
          <a:srcRect/>
          <a:stretch/>
        </p:blipFill>
        <p:spPr>
          <a:xfrm>
            <a:off x="314325" y="720970"/>
            <a:ext cx="8515349" cy="5762624"/>
          </a:xfrm>
          <a:prstGeom prst="rect">
            <a:avLst/>
          </a:prstGeom>
          <a:noFill/>
          <a:ln>
            <a:noFill/>
          </a:ln>
        </p:spPr>
      </p:pic>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27</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rotWithShape="1">
          <a:blip r:embed="rId3">
            <a:alphaModFix/>
          </a:blip>
          <a:srcRect/>
          <a:stretch/>
        </p:blipFill>
        <p:spPr>
          <a:xfrm>
            <a:off x="644035" y="871537"/>
            <a:ext cx="7715249" cy="5572125"/>
          </a:xfrm>
          <a:prstGeom prst="rect">
            <a:avLst/>
          </a:prstGeom>
          <a:noFill/>
          <a:ln>
            <a:noFill/>
          </a:ln>
        </p:spPr>
      </p:pic>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28</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p:cNvPicPr preferRelativeResize="0"/>
          <p:nvPr/>
        </p:nvPicPr>
        <p:blipFill rotWithShape="1">
          <a:blip r:embed="rId3">
            <a:alphaModFix/>
          </a:blip>
          <a:srcRect/>
          <a:stretch/>
        </p:blipFill>
        <p:spPr>
          <a:xfrm>
            <a:off x="657225" y="747712"/>
            <a:ext cx="7829549" cy="5362575"/>
          </a:xfrm>
          <a:prstGeom prst="rect">
            <a:avLst/>
          </a:prstGeom>
          <a:noFill/>
          <a:ln>
            <a:noFill/>
          </a:ln>
        </p:spPr>
      </p:pic>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29</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457200" y="762000"/>
            <a:ext cx="8330540" cy="5943598"/>
          </a:xfrm>
          <a:prstGeom prst="rect">
            <a:avLst/>
          </a:prstGeom>
          <a:noFill/>
          <a:ln>
            <a:noFill/>
          </a:ln>
        </p:spPr>
        <p:txBody>
          <a:bodyPr lIns="91425" tIns="45700" rIns="91425" bIns="45700" anchor="t" anchorCtr="0">
            <a:noAutofit/>
          </a:bodyPr>
          <a:lstStyle/>
          <a:p>
            <a:pPr marL="0" marR="0" lvl="0" indent="0" algn="l" rtl="0">
              <a:lnSpc>
                <a:spcPct val="100000"/>
              </a:lnSpc>
              <a:spcBef>
                <a:spcPts val="320"/>
              </a:spcBef>
              <a:spcAft>
                <a:spcPts val="0"/>
              </a:spcAft>
              <a:buClr>
                <a:schemeClr val="lt2"/>
              </a:buClr>
              <a:buSzPct val="75000"/>
              <a:buNone/>
            </a:pPr>
            <a:r>
              <a:rPr lang="en-US" sz="3600" b="1" dirty="0" smtClean="0">
                <a:solidFill>
                  <a:schemeClr val="lt2"/>
                </a:solidFill>
              </a:rPr>
              <a:t>Jackie </a:t>
            </a:r>
            <a:r>
              <a:rPr lang="en-US" sz="3600" b="1" dirty="0">
                <a:solidFill>
                  <a:schemeClr val="lt2"/>
                </a:solidFill>
              </a:rPr>
              <a:t>Dean</a:t>
            </a:r>
          </a:p>
          <a:p>
            <a:pPr marL="342900" marR="0" lvl="0" indent="-342900" algn="l" rtl="0">
              <a:lnSpc>
                <a:spcPct val="100000"/>
              </a:lnSpc>
              <a:spcBef>
                <a:spcPts val="360"/>
              </a:spcBef>
              <a:spcAft>
                <a:spcPts val="0"/>
              </a:spcAft>
              <a:buClr>
                <a:schemeClr val="lt2"/>
              </a:buClr>
              <a:buSzPct val="25000"/>
              <a:buFont typeface="Noto Sans Symbols"/>
              <a:buNone/>
            </a:pPr>
            <a:endParaRPr sz="1800" b="0" i="0" u="none" strike="noStrike" cap="none" dirty="0">
              <a:solidFill>
                <a:schemeClr val="dk1"/>
              </a:solidFill>
              <a:latin typeface="Arial"/>
              <a:ea typeface="Arial"/>
              <a:cs typeface="Arial"/>
              <a:sym typeface="Arial"/>
            </a:endParaRPr>
          </a:p>
          <a:p>
            <a:pPr marL="328613" indent="-371475">
              <a:spcBef>
                <a:spcPts val="0"/>
              </a:spcBef>
              <a:buSzPct val="100000"/>
            </a:pPr>
            <a:r>
              <a:rPr lang="en-US" sz="2200" dirty="0"/>
              <a:t>University of North Carolina at Chapel Hill</a:t>
            </a:r>
            <a:br>
              <a:rPr lang="en-US" sz="2200" dirty="0"/>
            </a:br>
            <a:r>
              <a:rPr lang="en-US" sz="2200" dirty="0"/>
              <a:t>Head of the Archival Processing Section</a:t>
            </a:r>
            <a:br>
              <a:rPr lang="en-US" sz="2200" dirty="0"/>
            </a:br>
            <a:r>
              <a:rPr lang="en-US" sz="2200" dirty="0"/>
              <a:t>Chapel Hill, NC</a:t>
            </a:r>
            <a:r>
              <a:rPr lang="en-US" sz="2600" dirty="0"/>
              <a:t/>
            </a:r>
            <a:br>
              <a:rPr lang="en-US" sz="2600" dirty="0"/>
            </a:br>
            <a:endParaRPr lang="en-US" sz="2600" dirty="0"/>
          </a:p>
          <a:p>
            <a:pPr marL="344488" indent="-344488">
              <a:spcBef>
                <a:spcPts val="0"/>
              </a:spcBef>
              <a:buSzPct val="100000"/>
            </a:pPr>
            <a:r>
              <a:rPr lang="en-US" sz="2200" dirty="0"/>
              <a:t>Jackie Dean is the Head of the Archival Processing Section in the Special Collections Technical Services Department at The Louis Round Wilson Special Collections Library at the University of North Carolina at Chapel Hill. She received a B. A. in English and M.S.LS from UNC-Chapel Hill. Jackie has worked at Harvard University's Houghton Library, at the Special Collections Research Center at North Carolina State University, and for North Carolina Exploring Cultural Heritage Online (NC ECHO).</a:t>
            </a:r>
          </a:p>
          <a:p>
            <a:pPr marL="457200" indent="-457200">
              <a:spcBef>
                <a:spcPts val="0"/>
              </a:spcBef>
              <a:buFont typeface="Noto Sans Symbols"/>
              <a:buChar char="❑"/>
            </a:pPr>
            <a:endParaRPr sz="2400" dirty="0"/>
          </a:p>
        </p:txBody>
      </p:sp>
      <p:sp>
        <p:nvSpPr>
          <p:cNvPr id="2" name="Slide Number Placeholder 1"/>
          <p:cNvSpPr>
            <a:spLocks noGrp="1"/>
          </p:cNvSpPr>
          <p:nvPr>
            <p:ph type="sldNum" idx="12"/>
          </p:nvPr>
        </p:nvSpPr>
        <p:spPr>
          <a:xfrm>
            <a:off x="6553200" y="6248400"/>
            <a:ext cx="2133598" cy="457200"/>
          </a:xfr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3</a:t>
            </a:fld>
            <a:endParaRPr lang="en-US" sz="1200" b="0" i="0" u="none" strike="noStrike" cap="none" dirty="0">
              <a:solidFill>
                <a:schemeClr val="dk1"/>
              </a:solidFill>
              <a:latin typeface="Arial Black"/>
              <a:ea typeface="Arial Black"/>
              <a:cs typeface="Arial Black"/>
              <a:sym typeface="Arial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2286000" y="2740025"/>
            <a:ext cx="6996112" cy="104140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a:solidFill>
                <a:srgbClr val="000000"/>
              </a:solidFill>
              <a:latin typeface="Arial"/>
              <a:ea typeface="Arial"/>
              <a:cs typeface="Arial"/>
              <a:sym typeface="Arial"/>
            </a:endParaRPr>
          </a:p>
          <a:p>
            <a:pPr marL="230186" marR="0" lvl="0" indent="-230186" algn="l" rtl="0">
              <a:lnSpc>
                <a:spcPct val="100000"/>
              </a:lnSpc>
              <a:spcBef>
                <a:spcPts val="20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Writing Good Titles</a:t>
            </a:r>
          </a:p>
        </p:txBody>
      </p:sp>
      <p:sp>
        <p:nvSpPr>
          <p:cNvPr id="345" name="Shape 345"/>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lvl="0">
              <a:buSzPct val="25000"/>
            </a:pPr>
            <a:r>
              <a:rPr lang="en-US" b="1" dirty="0">
                <a:latin typeface="Arial"/>
                <a:ea typeface="Arial"/>
                <a:cs typeface="Arial"/>
                <a:sym typeface="Arial"/>
              </a:rPr>
              <a:t>Exercise 2</a:t>
            </a: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30</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304800" y="1609850"/>
            <a:ext cx="8584500" cy="5200500"/>
          </a:xfrm>
          <a:prstGeom prst="rect">
            <a:avLst/>
          </a:prstGeom>
          <a:noFill/>
          <a:ln>
            <a:noFill/>
          </a:ln>
        </p:spPr>
        <p:txBody>
          <a:bodyPr lIns="91425" tIns="45700" rIns="91425" bIns="45700" anchor="t" anchorCtr="0">
            <a:noAutofit/>
          </a:bodyPr>
          <a:lstStyle/>
          <a:p>
            <a:pPr marL="230186" marR="0" lvl="0" indent="-273048" algn="l" rtl="0">
              <a:lnSpc>
                <a:spcPct val="100000"/>
              </a:lnSpc>
              <a:spcBef>
                <a:spcPts val="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Learn how to create devised titles for all levels of description from sources available</a:t>
            </a:r>
          </a:p>
          <a:p>
            <a:pPr marL="230186" lvl="0" indent="-273048">
              <a:spcBef>
                <a:spcPts val="200"/>
              </a:spcBef>
              <a:buClr>
                <a:schemeClr val="lt2"/>
              </a:buClr>
              <a:buSzPct val="100000"/>
              <a:buFont typeface="Noto Sans Symbols"/>
              <a:buChar char="■"/>
            </a:pPr>
            <a:r>
              <a:rPr lang="en-US" sz="2600" dirty="0"/>
              <a:t>Understand that good titles are generally comprised of two parts (name of creator/collector + nature of the materials)</a:t>
            </a:r>
          </a:p>
          <a:p>
            <a:pPr marL="461962" marR="0" lvl="1" indent="-268922" algn="l" rtl="0">
              <a:lnSpc>
                <a:spcPct val="100000"/>
              </a:lnSpc>
              <a:spcBef>
                <a:spcPts val="200"/>
              </a:spcBef>
              <a:spcAft>
                <a:spcPts val="0"/>
              </a:spcAft>
              <a:buClr>
                <a:schemeClr val="accent2"/>
              </a:buClr>
              <a:buSzPct val="100000"/>
              <a:buFont typeface="Noto Sans Symbols"/>
              <a:buChar char="◻"/>
            </a:pPr>
            <a:r>
              <a:rPr lang="en-US" sz="2400" b="0" i="0" u="none" strike="noStrike" cap="none" dirty="0">
                <a:solidFill>
                  <a:schemeClr val="dk1"/>
                </a:solidFill>
                <a:latin typeface="Arial"/>
                <a:ea typeface="Arial"/>
                <a:cs typeface="Arial"/>
                <a:sym typeface="Arial"/>
              </a:rPr>
              <a:t>Determine name(s)</a:t>
            </a:r>
          </a:p>
          <a:p>
            <a:pPr marL="461962" marR="0" lvl="1" indent="-268922" algn="l" rtl="0">
              <a:lnSpc>
                <a:spcPct val="100000"/>
              </a:lnSpc>
              <a:spcBef>
                <a:spcPts val="200"/>
              </a:spcBef>
              <a:spcAft>
                <a:spcPts val="0"/>
              </a:spcAft>
              <a:buClr>
                <a:schemeClr val="accent2"/>
              </a:buClr>
              <a:buSzPct val="100000"/>
              <a:buFont typeface="Noto Sans Symbols"/>
              <a:buChar char="◻"/>
            </a:pPr>
            <a:r>
              <a:rPr lang="en-US" sz="2400" b="0" i="0" u="none" strike="noStrike" cap="none" dirty="0">
                <a:solidFill>
                  <a:schemeClr val="dk1"/>
                </a:solidFill>
                <a:latin typeface="Arial"/>
                <a:ea typeface="Arial"/>
                <a:cs typeface="Arial"/>
                <a:sym typeface="Arial"/>
              </a:rPr>
              <a:t>Identify which term(s) to use for nature of materials</a:t>
            </a:r>
          </a:p>
          <a:p>
            <a:pPr marL="230186" lvl="0" indent="-273048">
              <a:spcBef>
                <a:spcPts val="200"/>
              </a:spcBef>
              <a:buClr>
                <a:schemeClr val="lt2"/>
              </a:buClr>
              <a:buSzPct val="100000"/>
              <a:buFont typeface="Noto Sans Symbols"/>
              <a:buChar char="■"/>
            </a:pPr>
            <a:r>
              <a:rPr lang="en-US" sz="2600" dirty="0"/>
              <a:t>Identify that good titles occasionally should include a topical statement on the scope of the unit being described (i.e. a third part)</a:t>
            </a:r>
          </a:p>
          <a:p>
            <a:pPr marL="230186" lvl="0" indent="-273048">
              <a:spcBef>
                <a:spcPts val="200"/>
              </a:spcBef>
              <a:buClr>
                <a:schemeClr val="lt2"/>
              </a:buClr>
              <a:buSzPct val="100000"/>
              <a:buFont typeface="Noto Sans Symbols"/>
              <a:buChar char="■"/>
            </a:pPr>
            <a:r>
              <a:rPr lang="en-US" sz="2600" dirty="0"/>
              <a:t>Understand the relationship between title and creator (when creator is known)</a:t>
            </a:r>
          </a:p>
          <a:p>
            <a:pPr marL="342900" marR="0" lvl="0" indent="-342900" algn="l" rtl="0">
              <a:lnSpc>
                <a:spcPct val="100000"/>
              </a:lnSpc>
              <a:spcBef>
                <a:spcPts val="460"/>
              </a:spcBef>
              <a:spcAft>
                <a:spcPts val="0"/>
              </a:spcAft>
              <a:buClr>
                <a:schemeClr val="lt2"/>
              </a:buClr>
              <a:buSzPct val="25000"/>
              <a:buFont typeface="Noto Sans Symbols"/>
              <a:buNone/>
            </a:pPr>
            <a:endParaRPr sz="2300" b="0" i="0" u="none" strike="noStrike" cap="none" dirty="0">
              <a:solidFill>
                <a:schemeClr val="dk1"/>
              </a:solidFill>
              <a:latin typeface="Arial"/>
              <a:ea typeface="Arial"/>
              <a:cs typeface="Arial"/>
              <a:sym typeface="Arial"/>
            </a:endParaRPr>
          </a:p>
        </p:txBody>
      </p:sp>
      <p:sp>
        <p:nvSpPr>
          <p:cNvPr id="352" name="Shape 352"/>
          <p:cNvSpPr txBox="1">
            <a:spLocks noGrp="1"/>
          </p:cNvSpPr>
          <p:nvPr>
            <p:ph type="title"/>
          </p:nvPr>
        </p:nvSpPr>
        <p:spPr>
          <a:xfrm>
            <a:off x="139700" y="760412"/>
            <a:ext cx="8839199" cy="647700"/>
          </a:xfrm>
          <a:prstGeom prst="rect">
            <a:avLst/>
          </a:prstGeom>
          <a:noFill/>
          <a:ln>
            <a:noFill/>
          </a:ln>
        </p:spPr>
        <p:txBody>
          <a:bodyPr lIns="91425" tIns="45700" rIns="91425" bIns="45700" anchor="ctr" anchorCtr="0">
            <a:noAutofit/>
          </a:bodyPr>
          <a:lstStyle/>
          <a:p>
            <a:pPr lvl="0">
              <a:buSzPct val="25000"/>
            </a:pPr>
            <a:r>
              <a:rPr lang="en-US" b="1" dirty="0">
                <a:latin typeface="Arial"/>
                <a:ea typeface="Arial"/>
                <a:cs typeface="Arial"/>
                <a:sym typeface="Arial"/>
              </a:rPr>
              <a:t>Exercise 2 Learning Objectives</a:t>
            </a: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31</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1219200" y="2419350"/>
            <a:ext cx="6996112" cy="165735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a:solidFill>
                <a:srgbClr val="000000"/>
              </a:solidFill>
              <a:latin typeface="Arial"/>
              <a:ea typeface="Arial"/>
              <a:cs typeface="Arial"/>
              <a:sym typeface="Arial"/>
            </a:endParaRPr>
          </a:p>
          <a:p>
            <a:pPr marL="230186" marR="0" lvl="0" indent="-230186" algn="l" rtl="0">
              <a:lnSpc>
                <a:spcPct val="100000"/>
              </a:lnSpc>
              <a:spcBef>
                <a:spcPts val="20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How does DACS fit into the work of your repository? </a:t>
            </a:r>
          </a:p>
        </p:txBody>
      </p:sp>
      <p:sp>
        <p:nvSpPr>
          <p:cNvPr id="359" name="Shape 359"/>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lvl="0">
              <a:buSzPct val="25000"/>
            </a:pPr>
            <a:r>
              <a:rPr lang="en-US" b="1" dirty="0">
                <a:latin typeface="Arial"/>
                <a:ea typeface="Arial"/>
                <a:cs typeface="Arial"/>
                <a:sym typeface="Arial"/>
              </a:rPr>
              <a:t>Discussion</a:t>
            </a: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32</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457200" y="1981200"/>
            <a:ext cx="8229600" cy="4267198"/>
          </a:xfrm>
          <a:prstGeom prst="rect">
            <a:avLst/>
          </a:prstGeom>
          <a:noFill/>
          <a:ln>
            <a:noFill/>
          </a:ln>
        </p:spPr>
        <p:txBody>
          <a:bodyPr lIns="91425" tIns="45700" rIns="91425" bIns="45700" anchor="t" anchorCtr="0">
            <a:noAutofit/>
          </a:bodyPr>
          <a:lstStyle/>
          <a:p>
            <a:pPr marL="342900" marR="0" lvl="1" indent="-342900" algn="l" rtl="0">
              <a:lnSpc>
                <a:spcPct val="100000"/>
              </a:lnSpc>
              <a:spcBef>
                <a:spcPts val="0"/>
              </a:spcBef>
              <a:spcAft>
                <a:spcPts val="0"/>
              </a:spcAft>
              <a:buClr>
                <a:schemeClr val="tx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Content standards like DACS provide institutions with a way to consistently achieve intellectual control. </a:t>
            </a:r>
            <a:endParaRPr sz="2600" b="0" i="0" u="none" strike="noStrike" cap="none" dirty="0">
              <a:solidFill>
                <a:schemeClr val="dk1"/>
              </a:solidFill>
              <a:latin typeface="Arial"/>
              <a:ea typeface="Arial"/>
              <a:cs typeface="Arial"/>
              <a:sym typeface="Arial"/>
            </a:endParaRPr>
          </a:p>
          <a:p>
            <a:pPr marL="342900" marR="0" lvl="1" indent="-342900" algn="l" rtl="0">
              <a:lnSpc>
                <a:spcPct val="100000"/>
              </a:lnSpc>
              <a:spcBef>
                <a:spcPts val="440"/>
              </a:spcBef>
              <a:spcAft>
                <a:spcPts val="0"/>
              </a:spcAft>
              <a:buClr>
                <a:schemeClr val="tx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Content standards are often used in association with other types of standards, such as structure or value </a:t>
            </a:r>
            <a:r>
              <a:rPr lang="en-US" sz="2600" b="0" i="0" u="none" strike="noStrike" cap="none" dirty="0" smtClean="0">
                <a:solidFill>
                  <a:schemeClr val="dk1"/>
                </a:solidFill>
                <a:latin typeface="Arial"/>
                <a:ea typeface="Arial"/>
                <a:cs typeface="Arial"/>
                <a:sym typeface="Arial"/>
              </a:rPr>
              <a:t>standards.</a:t>
            </a:r>
          </a:p>
          <a:p>
            <a:pPr marL="342900" marR="0" lvl="1" indent="-342900" algn="l" rtl="0">
              <a:lnSpc>
                <a:spcPct val="100000"/>
              </a:lnSpc>
              <a:spcBef>
                <a:spcPts val="440"/>
              </a:spcBef>
              <a:spcAft>
                <a:spcPts val="0"/>
              </a:spcAft>
              <a:buClr>
                <a:schemeClr val="tx2"/>
              </a:buClr>
              <a:buSzPct val="150000"/>
              <a:buFont typeface="Wingdings" panose="05000000000000000000" pitchFamily="2" charset="2"/>
              <a:buChar char="§"/>
            </a:pPr>
            <a:r>
              <a:rPr lang="en-US" sz="2600" b="0" i="0" u="none" strike="noStrike" cap="none" dirty="0" smtClean="0">
                <a:solidFill>
                  <a:schemeClr val="dk1"/>
                </a:solidFill>
                <a:latin typeface="Arial"/>
                <a:ea typeface="Arial"/>
                <a:cs typeface="Arial"/>
                <a:sym typeface="Arial"/>
              </a:rPr>
              <a:t>The </a:t>
            </a:r>
            <a:r>
              <a:rPr lang="en-US" sz="2600" b="0" i="0" u="none" strike="noStrike" cap="none" dirty="0">
                <a:solidFill>
                  <a:schemeClr val="dk1"/>
                </a:solidFill>
                <a:latin typeface="Arial"/>
                <a:ea typeface="Arial"/>
                <a:cs typeface="Arial"/>
                <a:sym typeface="Arial"/>
              </a:rPr>
              <a:t>use of companion standards allows for interoperability</a:t>
            </a:r>
            <a:r>
              <a:rPr lang="en-US" sz="2600" b="0" i="0" u="none" strike="noStrike" cap="none" dirty="0" smtClean="0">
                <a:solidFill>
                  <a:schemeClr val="dk1"/>
                </a:solidFill>
                <a:latin typeface="Arial"/>
                <a:ea typeface="Arial"/>
                <a:cs typeface="Arial"/>
                <a:sym typeface="Arial"/>
              </a:rPr>
              <a:t>.</a:t>
            </a:r>
            <a:endParaRPr sz="2600" b="0" i="0" u="none" strike="noStrike" cap="none" dirty="0">
              <a:solidFill>
                <a:schemeClr val="dk1"/>
              </a:solidFill>
              <a:latin typeface="Arial"/>
              <a:ea typeface="Arial"/>
              <a:cs typeface="Arial"/>
              <a:sym typeface="Arial"/>
            </a:endParaRPr>
          </a:p>
          <a:p>
            <a:pPr marL="342900" marR="0" lvl="1" indent="-342900" algn="l" rtl="0">
              <a:lnSpc>
                <a:spcPct val="100000"/>
              </a:lnSpc>
              <a:spcBef>
                <a:spcPts val="440"/>
              </a:spcBef>
              <a:spcAft>
                <a:spcPts val="0"/>
              </a:spcAft>
              <a:buClr>
                <a:schemeClr val="tx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Use of DACS promotes consistency and clarity across access points, such as titles or names of creators.</a:t>
            </a:r>
          </a:p>
        </p:txBody>
      </p:sp>
      <p:sp>
        <p:nvSpPr>
          <p:cNvPr id="365" name="Shape 365"/>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rPr>
              <a:t>Why </a:t>
            </a:r>
            <a:r>
              <a:rPr lang="en-US" sz="3600" b="1" dirty="0">
                <a:solidFill>
                  <a:schemeClr val="lt2"/>
                </a:solidFill>
                <a:sym typeface="Trebuchet MS"/>
              </a:rPr>
              <a:t>is</a:t>
            </a:r>
            <a:r>
              <a:rPr lang="en-US" sz="3600" b="1" dirty="0">
                <a:solidFill>
                  <a:schemeClr val="lt2"/>
                </a:solidFill>
              </a:rPr>
              <a:t> it useful to use a content standard?</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33</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2800" b="0" i="0" u="none" strike="noStrike" cap="none">
                <a:solidFill>
                  <a:schemeClr val="dk1"/>
                </a:solidFill>
                <a:latin typeface="Arial"/>
                <a:ea typeface="Arial"/>
                <a:cs typeface="Arial"/>
                <a:sym typeface="Arial"/>
              </a:rPr>
              <a:t>Iteration: </a:t>
            </a:r>
            <a:r>
              <a:rPr lang="en-US" sz="2400" b="0" i="0" u="none" strike="noStrike" cap="none">
                <a:solidFill>
                  <a:schemeClr val="dk1"/>
                </a:solidFill>
                <a:latin typeface="Arial"/>
                <a:ea typeface="Arial"/>
                <a:cs typeface="Arial"/>
                <a:sym typeface="Arial"/>
              </a:rPr>
              <a:t>DACS can and should be used throughout the archival enterprise as the archivist learns more about the collection.</a:t>
            </a:r>
          </a:p>
          <a:p>
            <a:pPr marL="914400" marR="0" lvl="0" indent="0" algn="l" rtl="0">
              <a:lnSpc>
                <a:spcPct val="100000"/>
              </a:lnSpc>
              <a:spcBef>
                <a:spcPts val="400"/>
              </a:spcBef>
              <a:spcAft>
                <a:spcPts val="0"/>
              </a:spcAft>
              <a:buClr>
                <a:schemeClr val="lt2"/>
              </a:buClr>
              <a:buSzPct val="25000"/>
              <a:buFont typeface="Noto Sans Symbols"/>
              <a:buNone/>
            </a:pPr>
            <a:endParaRPr sz="3200" b="0" i="0" u="none" strike="noStrike" cap="none">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p:txBody>
      </p:sp>
      <p:sp>
        <p:nvSpPr>
          <p:cNvPr id="371" name="Shape 371"/>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sym typeface="Trebuchet MS"/>
              </a:rPr>
              <a:t>What</a:t>
            </a:r>
            <a:r>
              <a:rPr lang="en-US" sz="3600" b="1" dirty="0">
                <a:solidFill>
                  <a:schemeClr val="lt2"/>
                </a:solidFill>
              </a:rPr>
              <a:t> kinds of issues does using a content standard resolve?</a:t>
            </a:r>
          </a:p>
        </p:txBody>
      </p:sp>
      <p:sp>
        <p:nvSpPr>
          <p:cNvPr id="372" name="Shape 372"/>
          <p:cNvSpPr/>
          <p:nvPr/>
        </p:nvSpPr>
        <p:spPr>
          <a:xfrm>
            <a:off x="3240111" y="3610825"/>
            <a:ext cx="938700" cy="2021099"/>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p:nvPr/>
        </p:nvSpPr>
        <p:spPr>
          <a:xfrm rot="10800000">
            <a:off x="4271787" y="3517848"/>
            <a:ext cx="938700" cy="2021099"/>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34</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457200" y="1981200"/>
            <a:ext cx="8229600"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3200" b="0" i="0" u="none" strike="noStrike" cap="none">
                <a:solidFill>
                  <a:schemeClr val="dk1"/>
                </a:solidFill>
                <a:latin typeface="Arial"/>
                <a:ea typeface="Arial"/>
                <a:cs typeface="Arial"/>
                <a:sym typeface="Arial"/>
              </a:rPr>
              <a:t>Output neutrality</a:t>
            </a:r>
          </a:p>
          <a:p>
            <a:pPr marL="342900" marR="0" lvl="0" indent="-34290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p:txBody>
      </p:sp>
      <p:sp>
        <p:nvSpPr>
          <p:cNvPr id="379" name="Shape 379"/>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rPr>
              <a:t>What </a:t>
            </a:r>
            <a:r>
              <a:rPr lang="en-US" sz="3600" b="1" dirty="0">
                <a:solidFill>
                  <a:schemeClr val="lt2"/>
                </a:solidFill>
                <a:sym typeface="Trebuchet MS"/>
              </a:rPr>
              <a:t>kinds</a:t>
            </a:r>
            <a:r>
              <a:rPr lang="en-US" sz="3600" b="1" dirty="0">
                <a:solidFill>
                  <a:schemeClr val="lt2"/>
                </a:solidFill>
              </a:rPr>
              <a:t> of issues does using a content standard resolve?</a:t>
            </a:r>
          </a:p>
        </p:txBody>
      </p:sp>
      <p:pic>
        <p:nvPicPr>
          <p:cNvPr id="380" name="Shape 380"/>
          <p:cNvPicPr preferRelativeResize="0"/>
          <p:nvPr/>
        </p:nvPicPr>
        <p:blipFill rotWithShape="1">
          <a:blip r:embed="rId3">
            <a:alphaModFix/>
          </a:blip>
          <a:srcRect/>
          <a:stretch/>
        </p:blipFill>
        <p:spPr>
          <a:xfrm>
            <a:off x="3120050" y="2975675"/>
            <a:ext cx="2058298" cy="2680598"/>
          </a:xfrm>
          <a:prstGeom prst="rect">
            <a:avLst/>
          </a:prstGeom>
          <a:noFill/>
          <a:ln>
            <a:noFill/>
          </a:ln>
        </p:spPr>
      </p:pic>
      <p:cxnSp>
        <p:nvCxnSpPr>
          <p:cNvPr id="381" name="Shape 381"/>
          <p:cNvCxnSpPr>
            <a:stCxn id="380" idx="1"/>
          </p:cNvCxnSpPr>
          <p:nvPr/>
        </p:nvCxnSpPr>
        <p:spPr>
          <a:xfrm rot="10800000">
            <a:off x="1792850" y="4143474"/>
            <a:ext cx="1327200" cy="172500"/>
          </a:xfrm>
          <a:prstGeom prst="straightConnector1">
            <a:avLst/>
          </a:prstGeom>
          <a:noFill/>
          <a:ln w="9525" cap="flat" cmpd="sng">
            <a:solidFill>
              <a:schemeClr val="dk2"/>
            </a:solidFill>
            <a:prstDash val="solid"/>
            <a:round/>
            <a:headEnd type="none" w="med" len="med"/>
            <a:tailEnd type="triangle" w="lg" len="lg"/>
          </a:ln>
        </p:spPr>
      </p:cxnSp>
      <p:cxnSp>
        <p:nvCxnSpPr>
          <p:cNvPr id="382" name="Shape 382"/>
          <p:cNvCxnSpPr>
            <a:stCxn id="380" idx="3"/>
          </p:cNvCxnSpPr>
          <p:nvPr/>
        </p:nvCxnSpPr>
        <p:spPr>
          <a:xfrm rot="10800000" flipH="1">
            <a:off x="5178348" y="4039674"/>
            <a:ext cx="1823699" cy="276300"/>
          </a:xfrm>
          <a:prstGeom prst="straightConnector1">
            <a:avLst/>
          </a:prstGeom>
          <a:noFill/>
          <a:ln w="9525" cap="flat" cmpd="sng">
            <a:solidFill>
              <a:schemeClr val="dk2"/>
            </a:solidFill>
            <a:prstDash val="solid"/>
            <a:round/>
            <a:headEnd type="none" w="med" len="med"/>
            <a:tailEnd type="triangle" w="lg" len="lg"/>
          </a:ln>
        </p:spPr>
      </p:cxnSp>
      <p:sp>
        <p:nvSpPr>
          <p:cNvPr id="383" name="Shape 383"/>
          <p:cNvSpPr txBox="1"/>
          <p:nvPr/>
        </p:nvSpPr>
        <p:spPr>
          <a:xfrm>
            <a:off x="628650" y="3952075"/>
            <a:ext cx="1259999" cy="451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Finding aid</a:t>
            </a:r>
          </a:p>
        </p:txBody>
      </p:sp>
      <p:sp>
        <p:nvSpPr>
          <p:cNvPr id="384" name="Shape 384"/>
          <p:cNvSpPr txBox="1"/>
          <p:nvPr/>
        </p:nvSpPr>
        <p:spPr>
          <a:xfrm>
            <a:off x="7001950" y="3813775"/>
            <a:ext cx="1521900" cy="451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Library catalog record</a:t>
            </a:r>
          </a:p>
        </p:txBody>
      </p:sp>
      <p:cxnSp>
        <p:nvCxnSpPr>
          <p:cNvPr id="385" name="Shape 385"/>
          <p:cNvCxnSpPr>
            <a:stCxn id="380" idx="3"/>
          </p:cNvCxnSpPr>
          <p:nvPr/>
        </p:nvCxnSpPr>
        <p:spPr>
          <a:xfrm>
            <a:off x="5178348" y="4315974"/>
            <a:ext cx="1823699" cy="795900"/>
          </a:xfrm>
          <a:prstGeom prst="straightConnector1">
            <a:avLst/>
          </a:prstGeom>
          <a:noFill/>
          <a:ln w="9525" cap="flat" cmpd="sng">
            <a:solidFill>
              <a:schemeClr val="dk2"/>
            </a:solidFill>
            <a:prstDash val="solid"/>
            <a:round/>
            <a:headEnd type="none" w="med" len="med"/>
            <a:tailEnd type="triangle" w="lg" len="lg"/>
          </a:ln>
        </p:spPr>
      </p:cxnSp>
      <p:sp>
        <p:nvSpPr>
          <p:cNvPr id="386" name="Shape 386"/>
          <p:cNvSpPr txBox="1"/>
          <p:nvPr/>
        </p:nvSpPr>
        <p:spPr>
          <a:xfrm>
            <a:off x="7001950" y="4735500"/>
            <a:ext cx="1944899" cy="752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Digital object metadata record</a:t>
            </a:r>
          </a:p>
        </p:txBody>
      </p:sp>
      <p:cxnSp>
        <p:nvCxnSpPr>
          <p:cNvPr id="387" name="Shape 387"/>
          <p:cNvCxnSpPr>
            <a:stCxn id="380" idx="1"/>
          </p:cNvCxnSpPr>
          <p:nvPr/>
        </p:nvCxnSpPr>
        <p:spPr>
          <a:xfrm flipH="1">
            <a:off x="1784150" y="4315974"/>
            <a:ext cx="1335900" cy="521100"/>
          </a:xfrm>
          <a:prstGeom prst="straightConnector1">
            <a:avLst/>
          </a:prstGeom>
          <a:noFill/>
          <a:ln w="9525" cap="flat" cmpd="sng">
            <a:solidFill>
              <a:schemeClr val="dk2"/>
            </a:solidFill>
            <a:prstDash val="solid"/>
            <a:round/>
            <a:headEnd type="none" w="med" len="med"/>
            <a:tailEnd type="triangle" w="lg" len="lg"/>
          </a:ln>
        </p:spPr>
      </p:cxnSp>
      <p:sp>
        <p:nvSpPr>
          <p:cNvPr id="388" name="Shape 388"/>
          <p:cNvSpPr txBox="1"/>
          <p:nvPr/>
        </p:nvSpPr>
        <p:spPr>
          <a:xfrm>
            <a:off x="730200" y="4672975"/>
            <a:ext cx="1056899" cy="6224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Wikipedia article</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35</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304800" y="1676400"/>
            <a:ext cx="8686800" cy="2298699"/>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a:solidFill>
                <a:srgbClr val="000000"/>
              </a:solidFill>
              <a:latin typeface="Arial"/>
              <a:ea typeface="Arial"/>
              <a:cs typeface="Arial"/>
              <a:sym typeface="Arial"/>
            </a:endParaRPr>
          </a:p>
          <a:p>
            <a:pPr marL="230186" marR="0" lvl="0" indent="-230186" algn="ctr" rtl="0">
              <a:lnSpc>
                <a:spcPct val="100000"/>
              </a:lnSpc>
              <a:spcBef>
                <a:spcPts val="20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Lunchtime!</a:t>
            </a:r>
          </a:p>
          <a:p>
            <a:pPr marL="230186" marR="0" lvl="0" indent="-230186" algn="ctr" rtl="0">
              <a:lnSpc>
                <a:spcPct val="100000"/>
              </a:lnSpc>
              <a:spcBef>
                <a:spcPts val="20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See you back here at 1pm</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914400" y="3048000"/>
            <a:ext cx="7986712"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Accessioning-to-Access Workflow </a:t>
            </a:r>
          </a:p>
        </p:txBody>
      </p:sp>
      <p:sp>
        <p:nvSpPr>
          <p:cNvPr id="400" name="Shape 400"/>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i="0" u="none" strike="noStrike" cap="none">
                <a:solidFill>
                  <a:schemeClr val="lt2"/>
                </a:solidFill>
                <a:latin typeface="Arial"/>
                <a:ea typeface="Arial"/>
                <a:cs typeface="Arial"/>
                <a:sym typeface="Arial"/>
              </a:rPr>
              <a:t>Exercise 3</a:t>
            </a:r>
          </a:p>
        </p:txBody>
      </p:sp>
      <p:sp>
        <p:nvSpPr>
          <p:cNvPr id="5"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37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375" y="4096876"/>
            <a:ext cx="2643166" cy="1350391"/>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128585" y="762000"/>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b="1" dirty="0">
                <a:latin typeface="Arial"/>
                <a:ea typeface="Arial"/>
                <a:cs typeface="Arial"/>
                <a:sym typeface="Arial"/>
              </a:rPr>
              <a:t>Exercise</a:t>
            </a:r>
            <a:r>
              <a:rPr lang="en-US" sz="3600" b="1" i="0" u="none" strike="noStrike" cap="none" dirty="0">
                <a:solidFill>
                  <a:schemeClr val="lt2"/>
                </a:solidFill>
                <a:latin typeface="Arial"/>
                <a:ea typeface="Arial"/>
                <a:cs typeface="Arial"/>
                <a:sym typeface="Arial"/>
              </a:rPr>
              <a:t> 3 Learning Objectives</a:t>
            </a:r>
          </a:p>
        </p:txBody>
      </p:sp>
      <p:sp>
        <p:nvSpPr>
          <p:cNvPr id="408" name="Shape 408"/>
          <p:cNvSpPr txBox="1">
            <a:spLocks noGrp="1"/>
          </p:cNvSpPr>
          <p:nvPr>
            <p:ph type="body" idx="1"/>
          </p:nvPr>
        </p:nvSpPr>
        <p:spPr>
          <a:xfrm>
            <a:off x="213735" y="1409700"/>
            <a:ext cx="6911460" cy="5334000"/>
          </a:xfrm>
          <a:prstGeom prst="rect">
            <a:avLst/>
          </a:prstGeom>
          <a:noFill/>
          <a:ln>
            <a:noFill/>
          </a:ln>
        </p:spPr>
        <p:txBody>
          <a:bodyPr lIns="91425" tIns="91425" rIns="91425" bIns="91425" anchor="t" anchorCtr="0">
            <a:noAutofit/>
          </a:bodyPr>
          <a:lstStyle/>
          <a:p>
            <a:pPr marL="463550" marR="0" lvl="0" indent="-463550" algn="l" rtl="0">
              <a:lnSpc>
                <a:spcPct val="100000"/>
              </a:lnSpc>
              <a:spcBef>
                <a:spcPts val="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To understand how DACS can act as a guidepost in creating robust accession records that facilitate access to materials and support future arrangement and description efforts</a:t>
            </a:r>
          </a:p>
          <a:p>
            <a:pPr marL="463550" marR="0" lvl="0" indent="-463550" algn="l" rtl="0">
              <a:lnSpc>
                <a:spcPct val="100000"/>
              </a:lnSpc>
              <a:spcBef>
                <a:spcPts val="20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To learn how to evaluate typical sources of documentation that accompany archival materials upon their arrival in the archives</a:t>
            </a:r>
          </a:p>
          <a:p>
            <a:pPr marL="463550" marR="0" lvl="0" indent="-463550" algn="l" rtl="0">
              <a:lnSpc>
                <a:spcPct val="100000"/>
              </a:lnSpc>
              <a:spcBef>
                <a:spcPts val="20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To create descriptive information about archival materials based on DACS guidance</a:t>
            </a:r>
          </a:p>
          <a:p>
            <a:pPr marL="463550" marR="0" lvl="0" indent="-463550" algn="l" rtl="0">
              <a:lnSpc>
                <a:spcPct val="100000"/>
              </a:lnSpc>
              <a:spcBef>
                <a:spcPts val="20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To understand DACS as an output-neutral and system-agnostic standard</a:t>
            </a:r>
          </a:p>
          <a:p>
            <a:pPr marL="463550" marR="0" lvl="0" indent="-463550" algn="l" rtl="0">
              <a:lnSpc>
                <a:spcPct val="100000"/>
              </a:lnSpc>
              <a:spcBef>
                <a:spcPts val="200"/>
              </a:spcBef>
              <a:spcAft>
                <a:spcPts val="0"/>
              </a:spcAft>
              <a:buClr>
                <a:schemeClr val="lt2"/>
              </a:buClr>
              <a:buSzPct val="25000"/>
              <a:buFont typeface="Noto Sans Symbols"/>
              <a:buNone/>
            </a:pPr>
            <a:endParaRPr sz="2500" b="0" i="0" u="none" strike="noStrike" cap="none" dirty="0">
              <a:solidFill>
                <a:schemeClr val="dk1"/>
              </a:solidFill>
              <a:latin typeface="Arial"/>
              <a:ea typeface="Arial"/>
              <a:cs typeface="Arial"/>
              <a:sym typeface="Arial"/>
            </a:endParaRPr>
          </a:p>
        </p:txBody>
      </p:sp>
      <p:sp>
        <p:nvSpPr>
          <p:cNvPr id="6"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38</a:t>
            </a:r>
            <a:endParaRPr lang="en-US" sz="1200" dirty="0">
              <a:solidFill>
                <a:schemeClr val="dk1"/>
              </a:solidFill>
              <a:latin typeface="Arial Black"/>
              <a:ea typeface="Arial Black"/>
              <a:cs typeface="Arial Black"/>
              <a:sym typeface="Arial Black"/>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381" y="4693867"/>
            <a:ext cx="2237232" cy="1143000"/>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509125" y="2899900"/>
            <a:ext cx="7986600" cy="1323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Writing DACS-compliant description for tricky records</a:t>
            </a:r>
          </a:p>
        </p:txBody>
      </p:sp>
      <p:sp>
        <p:nvSpPr>
          <p:cNvPr id="415" name="Shape 415"/>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lvl="0">
              <a:buSzPct val="25000"/>
            </a:pPr>
            <a:r>
              <a:rPr lang="en-US" b="1" dirty="0">
                <a:latin typeface="Arial"/>
                <a:ea typeface="Arial"/>
                <a:cs typeface="Arial"/>
                <a:sym typeface="Arial"/>
              </a:rPr>
              <a:t>Exercise 4</a:t>
            </a: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39</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317128" y="1905000"/>
            <a:ext cx="6996112" cy="2425700"/>
          </a:xfrm>
          <a:prstGeom prst="rect">
            <a:avLst/>
          </a:prstGeom>
          <a:noFill/>
          <a:ln>
            <a:noFill/>
          </a:ln>
        </p:spPr>
        <p:txBody>
          <a:bodyPr lIns="91425" tIns="45700" rIns="91425" bIns="45700" anchor="t" anchorCtr="0">
            <a:noAutofit/>
          </a:bodyPr>
          <a:lstStyle/>
          <a:p>
            <a:pPr marL="457200" lvl="0" indent="-457200">
              <a:spcBef>
                <a:spcPts val="0"/>
              </a:spcBef>
              <a:buSzPct val="125000"/>
              <a:buFont typeface="Wingdings" panose="05000000000000000000" pitchFamily="2" charset="2"/>
              <a:buChar char="§"/>
            </a:pPr>
            <a:r>
              <a:rPr lang="en-US" sz="2800" dirty="0"/>
              <a:t>To apply the concepts we learned about in the DACS workshop video series</a:t>
            </a:r>
          </a:p>
          <a:p>
            <a:pPr marL="457200" lvl="0" indent="-457200">
              <a:spcBef>
                <a:spcPts val="0"/>
              </a:spcBef>
              <a:buSzPct val="125000"/>
              <a:buFont typeface="Wingdings" panose="05000000000000000000" pitchFamily="2" charset="2"/>
              <a:buChar char="§"/>
            </a:pPr>
            <a:r>
              <a:rPr lang="en-US" sz="2800" dirty="0"/>
              <a:t>To work together to learn to create effective, insightful description</a:t>
            </a:r>
          </a:p>
        </p:txBody>
      </p:sp>
      <p:sp>
        <p:nvSpPr>
          <p:cNvPr id="172" name="Shape 172"/>
          <p:cNvSpPr txBox="1">
            <a:spLocks noGrp="1"/>
          </p:cNvSpPr>
          <p:nvPr>
            <p:ph type="title"/>
          </p:nvPr>
        </p:nvSpPr>
        <p:spPr>
          <a:xfrm>
            <a:off x="364564" y="1066800"/>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i="0" u="none" strike="noStrike" cap="none" dirty="0">
                <a:solidFill>
                  <a:schemeClr val="lt2"/>
                </a:solidFill>
                <a:latin typeface="Arial"/>
                <a:ea typeface="Arial"/>
                <a:cs typeface="Arial"/>
                <a:sym typeface="Arial"/>
              </a:rPr>
              <a:t>Today’s Objectives</a:t>
            </a:r>
          </a:p>
        </p:txBody>
      </p:sp>
      <p:sp>
        <p:nvSpPr>
          <p:cNvPr id="4" name="Slide Number Placeholder 1"/>
          <p:cNvSpPr txBox="1">
            <a:spLocks/>
          </p:cNvSpPr>
          <p:nvPr/>
        </p:nvSpPr>
        <p:spPr>
          <a:xfrm>
            <a:off x="6553200" y="6400800"/>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4</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128585" y="762000"/>
            <a:ext cx="8839200" cy="647700"/>
          </a:xfrm>
          <a:prstGeom prst="rect">
            <a:avLst/>
          </a:prstGeom>
          <a:noFill/>
          <a:ln>
            <a:noFill/>
          </a:ln>
        </p:spPr>
        <p:txBody>
          <a:bodyPr lIns="91425" tIns="45700" rIns="91425" bIns="45700" anchor="ctr" anchorCtr="0">
            <a:noAutofit/>
          </a:bodyPr>
          <a:lstStyle/>
          <a:p>
            <a:pPr lvl="0">
              <a:buSzPct val="25000"/>
            </a:pPr>
            <a:r>
              <a:rPr lang="en-US" b="1" dirty="0">
                <a:latin typeface="Arial"/>
                <a:ea typeface="Arial"/>
                <a:cs typeface="Arial"/>
                <a:sym typeface="Arial"/>
              </a:rPr>
              <a:t>Exercise 4 Learning Objectives</a:t>
            </a:r>
          </a:p>
        </p:txBody>
      </p:sp>
      <p:sp>
        <p:nvSpPr>
          <p:cNvPr id="421" name="Shape 421"/>
          <p:cNvSpPr txBox="1">
            <a:spLocks noGrp="1"/>
          </p:cNvSpPr>
          <p:nvPr>
            <p:ph type="body" idx="1"/>
          </p:nvPr>
        </p:nvSpPr>
        <p:spPr>
          <a:xfrm>
            <a:off x="222710" y="1670350"/>
            <a:ext cx="6783300" cy="53340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dirty="0"/>
              <a:t>To u</a:t>
            </a:r>
            <a:r>
              <a:rPr lang="en-US" sz="2600" b="0" i="0" u="none" strike="noStrike" cap="none" dirty="0">
                <a:solidFill>
                  <a:schemeClr val="dk1"/>
                </a:solidFill>
                <a:sym typeface="Arial"/>
              </a:rPr>
              <a:t>nderstand that DACS applies to all archival materials, regardless of form or medium</a:t>
            </a:r>
          </a:p>
          <a:p>
            <a:pPr marL="457200" marR="0" lvl="0" indent="-457200" algn="l" rtl="0">
              <a:lnSpc>
                <a:spcPct val="100000"/>
              </a:lnSpc>
              <a:spcBef>
                <a:spcPts val="0"/>
              </a:spcBef>
              <a:spcAft>
                <a:spcPts val="0"/>
              </a:spcAft>
              <a:buSzPct val="150000"/>
              <a:buFont typeface="Wingdings" panose="05000000000000000000" pitchFamily="2" charset="2"/>
              <a:buChar char="§"/>
            </a:pPr>
            <a:endParaRPr sz="2600" dirty="0"/>
          </a:p>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dirty="0"/>
              <a:t>To u</a:t>
            </a:r>
            <a:r>
              <a:rPr lang="en-US" sz="2600" b="0" i="0" u="none" strike="noStrike" cap="none" dirty="0">
                <a:solidFill>
                  <a:schemeClr val="dk1"/>
                </a:solidFill>
                <a:sym typeface="Arial"/>
              </a:rPr>
              <a:t>nderstand that good description requires professional judgment and thoughtful application of DACS</a:t>
            </a:r>
          </a:p>
          <a:p>
            <a:pPr marL="0" marR="0" lvl="0" indent="0" algn="l" rtl="0">
              <a:lnSpc>
                <a:spcPct val="100000"/>
              </a:lnSpc>
              <a:spcBef>
                <a:spcPts val="0"/>
              </a:spcBef>
              <a:spcAft>
                <a:spcPts val="0"/>
              </a:spcAft>
              <a:buNone/>
            </a:pPr>
            <a:endParaRPr sz="2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500" dirty="0"/>
          </a:p>
          <a:p>
            <a:pPr marL="230187" marR="0" lvl="0" indent="-230187" algn="l" rtl="0">
              <a:lnSpc>
                <a:spcPct val="100000"/>
              </a:lnSpc>
              <a:spcBef>
                <a:spcPts val="200"/>
              </a:spcBef>
              <a:spcAft>
                <a:spcPts val="0"/>
              </a:spcAft>
              <a:buClr>
                <a:schemeClr val="lt2"/>
              </a:buClr>
              <a:buSzPct val="25000"/>
              <a:buFont typeface="Noto Sans Symbols"/>
              <a:buNone/>
            </a:pPr>
            <a:endParaRPr sz="2500" b="0" i="0" u="none" strike="noStrike" cap="none" dirty="0">
              <a:solidFill>
                <a:schemeClr val="dk1"/>
              </a:solidFill>
              <a:latin typeface="Arial"/>
              <a:ea typeface="Arial"/>
              <a:cs typeface="Arial"/>
              <a:sym typeface="Arial"/>
            </a:endParaRP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40</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2286000" y="2740025"/>
            <a:ext cx="6996112" cy="104140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a:solidFill>
                <a:srgbClr val="000000"/>
              </a:solidFill>
              <a:latin typeface="Arial"/>
              <a:ea typeface="Arial"/>
              <a:cs typeface="Arial"/>
              <a:sym typeface="Arial"/>
            </a:endParaRPr>
          </a:p>
          <a:p>
            <a:pPr marL="230186" marR="0" lvl="0" indent="-230186" algn="l" rtl="0">
              <a:lnSpc>
                <a:spcPct val="100000"/>
              </a:lnSpc>
              <a:spcBef>
                <a:spcPts val="20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15-minute break</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2514600" y="2925760"/>
            <a:ext cx="449580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Authority Records</a:t>
            </a:r>
          </a:p>
        </p:txBody>
      </p:sp>
      <p:sp>
        <p:nvSpPr>
          <p:cNvPr id="434" name="Shape 434"/>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b="1" dirty="0">
                <a:latin typeface="Arial"/>
                <a:ea typeface="Arial"/>
                <a:cs typeface="Arial"/>
                <a:sym typeface="Arial"/>
              </a:rPr>
              <a:t>Discussion</a:t>
            </a:r>
          </a:p>
        </p:txBody>
      </p:sp>
      <p:sp>
        <p:nvSpPr>
          <p:cNvPr id="4" name="Slide Number Placeholder 1"/>
          <p:cNvSpPr txBox="1">
            <a:spLocks/>
          </p:cNvSpPr>
          <p:nvPr/>
        </p:nvSpPr>
        <p:spPr>
          <a:xfrm>
            <a:off x="6553200" y="6438404"/>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42</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75000"/>
              <a:buFont typeface="Noto Sans Symbols"/>
              <a:buChar char="■"/>
            </a:pPr>
            <a:r>
              <a:rPr lang="en-US" sz="2000" b="0" i="0" u="none" strike="noStrike" cap="none">
                <a:solidFill>
                  <a:schemeClr val="dk1"/>
                </a:solidFill>
                <a:latin typeface="Arial"/>
                <a:ea typeface="Arial"/>
                <a:cs typeface="Arial"/>
                <a:sym typeface="Arial"/>
              </a:rPr>
              <a:t>Principle 8 in the DACS Statement of Principles: The creators of archival materials, as well as the materials themselves, must be described.</a:t>
            </a:r>
          </a:p>
          <a:p>
            <a:pPr marL="342900" marR="0" lvl="0" indent="-342900" algn="l" rtl="0">
              <a:lnSpc>
                <a:spcPct val="100000"/>
              </a:lnSpc>
              <a:spcBef>
                <a:spcPts val="400"/>
              </a:spcBef>
              <a:spcAft>
                <a:spcPts val="0"/>
              </a:spcAft>
              <a:buClr>
                <a:schemeClr val="lt2"/>
              </a:buClr>
              <a:buSzPct val="75000"/>
              <a:buFont typeface="Noto Sans Symbols"/>
              <a:buChar char="■"/>
            </a:pPr>
            <a:r>
              <a:rPr lang="en-US" sz="2000" b="0" i="0" u="none" strike="noStrike" cap="none">
                <a:solidFill>
                  <a:schemeClr val="dk1"/>
                </a:solidFill>
                <a:latin typeface="Arial"/>
                <a:ea typeface="Arial"/>
                <a:cs typeface="Arial"/>
                <a:sym typeface="Arial"/>
              </a:rPr>
              <a:t>How?</a:t>
            </a:r>
          </a:p>
          <a:p>
            <a:pPr marL="342900" marR="0" lvl="0" indent="-34290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a:p>
            <a:pPr marL="1828800" marR="0" lvl="4" indent="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a:p>
            <a:pPr marL="1828800" marR="0" lvl="4" indent="0" algn="l" rtl="0">
              <a:lnSpc>
                <a:spcPct val="100000"/>
              </a:lnSpc>
              <a:spcBef>
                <a:spcPts val="400"/>
              </a:spcBef>
              <a:spcAft>
                <a:spcPts val="0"/>
              </a:spcAft>
              <a:buClr>
                <a:schemeClr val="lt2"/>
              </a:buClr>
              <a:buSzPct val="25000"/>
              <a:buFont typeface="Noto Sans Symbols"/>
              <a:buNone/>
            </a:pPr>
            <a:r>
              <a:rPr lang="en-US" sz="2000" b="0" i="0" u="none" strike="noStrike" cap="none">
                <a:solidFill>
                  <a:schemeClr val="dk1"/>
                </a:solidFill>
                <a:latin typeface="Arial"/>
                <a:ea typeface="Arial"/>
                <a:cs typeface="Arial"/>
                <a:sym typeface="Arial"/>
              </a:rPr>
              <a:t>                     </a:t>
            </a:r>
          </a:p>
          <a:p>
            <a:pPr marL="1828800" marR="0" lvl="4" indent="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a:p>
            <a:pPr marL="1828800" marR="0" lvl="4" indent="0" algn="l" rtl="0">
              <a:lnSpc>
                <a:spcPct val="100000"/>
              </a:lnSpc>
              <a:spcBef>
                <a:spcPts val="400"/>
              </a:spcBef>
              <a:spcAft>
                <a:spcPts val="0"/>
              </a:spcAft>
              <a:buClr>
                <a:schemeClr val="lt2"/>
              </a:buClr>
              <a:buSzPct val="25000"/>
              <a:buFont typeface="Noto Sans Symbols"/>
              <a:buNone/>
            </a:pPr>
            <a:r>
              <a:rPr lang="en-US" sz="2000" b="0" i="0" u="none" strike="noStrike" cap="none">
                <a:solidFill>
                  <a:schemeClr val="dk1"/>
                </a:solidFill>
                <a:latin typeface="Arial"/>
                <a:ea typeface="Arial"/>
                <a:cs typeface="Arial"/>
                <a:sym typeface="Arial"/>
              </a:rPr>
              <a:t>                  </a:t>
            </a:r>
          </a:p>
          <a:p>
            <a:pPr marL="1828800" marR="0" lvl="4" indent="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a:p>
            <a:pPr marL="1828800" marR="0" lvl="4" indent="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a:p>
            <a:pPr marL="1828800" marR="0" lvl="4" indent="0" algn="l" rtl="0">
              <a:lnSpc>
                <a:spcPct val="100000"/>
              </a:lnSpc>
              <a:spcBef>
                <a:spcPts val="400"/>
              </a:spcBef>
              <a:spcAft>
                <a:spcPts val="0"/>
              </a:spcAft>
              <a:buClr>
                <a:schemeClr val="lt2"/>
              </a:buClr>
              <a:buSzPct val="25000"/>
              <a:buFont typeface="Noto Sans Symbols"/>
              <a:buNone/>
            </a:pPr>
            <a:r>
              <a:rPr lang="en-US" sz="2000" b="0" i="0" u="none" strike="noStrike" cap="none">
                <a:solidFill>
                  <a:schemeClr val="dk1"/>
                </a:solidFill>
                <a:latin typeface="Arial"/>
                <a:ea typeface="Arial"/>
                <a:cs typeface="Arial"/>
                <a:sym typeface="Arial"/>
              </a:rPr>
              <a:t>                </a:t>
            </a:r>
          </a:p>
          <a:p>
            <a:pPr marL="342900" marR="0" lvl="0" indent="-342900" algn="l" rtl="0">
              <a:lnSpc>
                <a:spcPct val="100000"/>
              </a:lnSpc>
              <a:spcBef>
                <a:spcPts val="400"/>
              </a:spcBef>
              <a:spcAft>
                <a:spcPts val="0"/>
              </a:spcAft>
              <a:buClr>
                <a:schemeClr val="lt2"/>
              </a:buClr>
              <a:buSzPct val="25000"/>
              <a:buFont typeface="Noto Sans Symbols"/>
              <a:buNone/>
            </a:pPr>
            <a:endParaRPr sz="2000" b="0" i="0" u="none" strike="noStrike" cap="none">
              <a:solidFill>
                <a:schemeClr val="dk1"/>
              </a:solidFill>
              <a:latin typeface="Arial"/>
              <a:ea typeface="Arial"/>
              <a:cs typeface="Arial"/>
              <a:sym typeface="Arial"/>
            </a:endParaRPr>
          </a:p>
        </p:txBody>
      </p:sp>
      <p:sp>
        <p:nvSpPr>
          <p:cNvPr id="440" name="Shape 440"/>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sym typeface="Trebuchet MS"/>
              </a:rPr>
              <a:t>Archival</a:t>
            </a:r>
            <a:r>
              <a:rPr lang="en-US" sz="3600" b="1" dirty="0">
                <a:solidFill>
                  <a:schemeClr val="lt2"/>
                </a:solidFill>
              </a:rPr>
              <a:t> authority records</a:t>
            </a:r>
          </a:p>
        </p:txBody>
      </p:sp>
      <p:pic>
        <p:nvPicPr>
          <p:cNvPr id="441" name="Shape 441"/>
          <p:cNvPicPr preferRelativeResize="0"/>
          <p:nvPr/>
        </p:nvPicPr>
        <p:blipFill rotWithShape="1">
          <a:blip r:embed="rId3">
            <a:alphaModFix/>
          </a:blip>
          <a:srcRect/>
          <a:stretch/>
        </p:blipFill>
        <p:spPr>
          <a:xfrm>
            <a:off x="962025" y="3886200"/>
            <a:ext cx="1711323" cy="1879598"/>
          </a:xfrm>
          <a:prstGeom prst="rect">
            <a:avLst/>
          </a:prstGeom>
          <a:noFill/>
          <a:ln>
            <a:noFill/>
          </a:ln>
        </p:spPr>
      </p:pic>
      <p:sp>
        <p:nvSpPr>
          <p:cNvPr id="442" name="Shape 442"/>
          <p:cNvSpPr/>
          <p:nvPr/>
        </p:nvSpPr>
        <p:spPr>
          <a:xfrm>
            <a:off x="3013075" y="4343400"/>
            <a:ext cx="457200" cy="457200"/>
          </a:xfrm>
          <a:prstGeom prst="rightArrow">
            <a:avLst>
              <a:gd name="adj1" fmla="val 10800"/>
              <a:gd name="adj2" fmla="val 50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43" name="Shape 443"/>
          <p:cNvSpPr txBox="1"/>
          <p:nvPr/>
        </p:nvSpPr>
        <p:spPr>
          <a:xfrm>
            <a:off x="3810000" y="3886200"/>
            <a:ext cx="1524000" cy="1752600"/>
          </a:xfrm>
          <a:prstGeom prst="rect">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Finding Aid</a:t>
            </a: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Materials</a:t>
            </a: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Creators</a:t>
            </a:r>
          </a:p>
        </p:txBody>
      </p:sp>
      <p:sp>
        <p:nvSpPr>
          <p:cNvPr id="444" name="Shape 444"/>
          <p:cNvSpPr/>
          <p:nvPr/>
        </p:nvSpPr>
        <p:spPr>
          <a:xfrm>
            <a:off x="5638800" y="4305300"/>
            <a:ext cx="457200" cy="457200"/>
          </a:xfrm>
          <a:prstGeom prst="rightArrow">
            <a:avLst>
              <a:gd name="adj1" fmla="val 10800"/>
              <a:gd name="adj2" fmla="val 50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445" name="Shape 445"/>
          <p:cNvSpPr/>
          <p:nvPr/>
        </p:nvSpPr>
        <p:spPr>
          <a:xfrm>
            <a:off x="6397625" y="3771900"/>
            <a:ext cx="1831975" cy="1866900"/>
          </a:xfrm>
          <a:prstGeom prst="roundRect">
            <a:avLst>
              <a:gd name="adj" fmla="val 16667"/>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Archival Authority Record</a:t>
            </a:r>
          </a:p>
          <a:p>
            <a:pPr marL="0" marR="0" lvl="0" indent="0" algn="l" rtl="0">
              <a:lnSpc>
                <a:spcPct val="100000"/>
              </a:lnSpc>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Creators</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43</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50000"/>
              <a:buFont typeface="Wingdings" panose="05000000000000000000" pitchFamily="2" charset="2"/>
              <a:buChar char="§"/>
            </a:pPr>
            <a:r>
              <a:rPr lang="en-US" sz="2600" b="0" i="1" u="none" strike="noStrike" cap="none" dirty="0">
                <a:solidFill>
                  <a:schemeClr val="dk1"/>
                </a:solidFill>
                <a:latin typeface="Arial"/>
                <a:ea typeface="Arial"/>
                <a:cs typeface="Arial"/>
                <a:sym typeface="Arial"/>
              </a:rPr>
              <a:t>The archival authority record is a description of a personal, family, or corporate entity associated with a body of archival materials, typically where that name is used as an access point to a description of those records. </a:t>
            </a:r>
          </a:p>
          <a:p>
            <a:pPr marL="342900" marR="0" lvl="1" indent="-3429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It gives us additional information and context to fully understand the creation and use of archival materials being described.</a:t>
            </a:r>
          </a:p>
          <a:p>
            <a:pPr marL="342900" marR="0" lvl="0" indent="-342900" algn="l" rtl="0">
              <a:lnSpc>
                <a:spcPct val="100000"/>
              </a:lnSpc>
              <a:spcBef>
                <a:spcPts val="400"/>
              </a:spcBef>
              <a:spcAft>
                <a:spcPts val="0"/>
              </a:spcAft>
              <a:buClr>
                <a:schemeClr val="lt2"/>
              </a:buClr>
              <a:buSzPct val="25000"/>
              <a:buFont typeface="Noto Sans Symbols"/>
              <a:buNone/>
            </a:pPr>
            <a:endParaRPr sz="2000" b="0" i="0" u="none" strike="noStrike" cap="none" dirty="0">
              <a:solidFill>
                <a:schemeClr val="dk1"/>
              </a:solidFill>
              <a:latin typeface="Arial"/>
              <a:ea typeface="Arial"/>
              <a:cs typeface="Arial"/>
              <a:sym typeface="Arial"/>
            </a:endParaRPr>
          </a:p>
        </p:txBody>
      </p:sp>
      <p:sp>
        <p:nvSpPr>
          <p:cNvPr id="451" name="Shape 451"/>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sym typeface="Trebuchet MS"/>
              </a:rPr>
              <a:t>What</a:t>
            </a:r>
            <a:r>
              <a:rPr lang="en-US" sz="3600" b="1" dirty="0">
                <a:solidFill>
                  <a:schemeClr val="lt2"/>
                </a:solidFill>
              </a:rPr>
              <a:t> IS an archival authority </a:t>
            </a:r>
            <a:r>
              <a:rPr lang="en-US" sz="3600" b="1" dirty="0" smtClean="0">
                <a:solidFill>
                  <a:schemeClr val="lt2"/>
                </a:solidFill>
              </a:rPr>
              <a:t>record? According </a:t>
            </a:r>
            <a:r>
              <a:rPr lang="en-US" sz="3600" b="1" dirty="0">
                <a:solidFill>
                  <a:schemeClr val="lt2"/>
                </a:solidFill>
              </a:rPr>
              <a:t>to DACS…</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44</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457200" y="1981200"/>
            <a:ext cx="8229600" cy="4495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2600" b="0" i="0" u="none" strike="noStrike" cap="none" dirty="0">
                <a:solidFill>
                  <a:schemeClr val="dk1"/>
                </a:solidFill>
                <a:latin typeface="Arial"/>
                <a:ea typeface="Arial"/>
                <a:cs typeface="Arial"/>
                <a:sym typeface="Arial"/>
              </a:rPr>
              <a:t>The archival authority record:</a:t>
            </a:r>
          </a:p>
          <a:p>
            <a:pPr marL="463550" marR="0" lvl="0" indent="-46355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Identifies and describes a person, corporate body, or family (“entity”) associated with the archival materials</a:t>
            </a:r>
          </a:p>
          <a:p>
            <a:pPr marL="463550" marR="0" lvl="0" indent="-46355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Documents relationships between these entities and the archival materials</a:t>
            </a:r>
          </a:p>
          <a:p>
            <a:pPr marL="463550" marR="0" lvl="0" indent="-46355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May control the form of the name locally</a:t>
            </a:r>
          </a:p>
          <a:p>
            <a:pPr marL="463550" marR="0" lvl="0" indent="-46355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Relies on consistency and uniqueness</a:t>
            </a:r>
          </a:p>
        </p:txBody>
      </p:sp>
      <p:sp>
        <p:nvSpPr>
          <p:cNvPr id="457" name="Shape 457"/>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sym typeface="Trebuchet MS"/>
              </a:rPr>
              <a:t>Details</a:t>
            </a:r>
            <a:r>
              <a:rPr lang="en-US" sz="3600" b="1" dirty="0">
                <a:solidFill>
                  <a:schemeClr val="lt2"/>
                </a:solidFill>
              </a:rPr>
              <a:t>, details…</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45</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Shape 462"/>
          <p:cNvPicPr preferRelativeResize="0">
            <a:picLocks noGrp="1"/>
          </p:cNvPicPr>
          <p:nvPr>
            <p:ph type="body" idx="1"/>
          </p:nvPr>
        </p:nvPicPr>
        <p:blipFill rotWithShape="1">
          <a:blip r:embed="rId3">
            <a:alphaModFix/>
          </a:blip>
          <a:srcRect/>
          <a:stretch/>
        </p:blipFill>
        <p:spPr>
          <a:xfrm>
            <a:off x="2438400" y="533400"/>
            <a:ext cx="4648198" cy="5714998"/>
          </a:xfrm>
          <a:prstGeom prst="rect">
            <a:avLst/>
          </a:prstGeom>
          <a:noFill/>
          <a:ln>
            <a:noFill/>
          </a:ln>
        </p:spPr>
      </p:pic>
      <p:sp>
        <p:nvSpPr>
          <p:cNvPr id="463" name="Shape 463"/>
          <p:cNvSpPr txBox="1">
            <a:spLocks noGrp="1"/>
          </p:cNvSpPr>
          <p:nvPr>
            <p:ph type="title"/>
          </p:nvPr>
        </p:nvSpPr>
        <p:spPr>
          <a:xfrm>
            <a:off x="457200" y="6248400"/>
            <a:ext cx="2209799"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00" b="0" i="0" u="none" strike="noStrike" cap="none">
                <a:solidFill>
                  <a:schemeClr val="dk1"/>
                </a:solidFill>
                <a:latin typeface="Arial"/>
                <a:ea typeface="Arial"/>
                <a:cs typeface="Arial"/>
                <a:sym typeface="Arial"/>
              </a:rPr>
              <a:t>Source: https://www.accesstomemory.org/es/docs/2.2/_images/authority-record-example.png</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46</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838200" y="1981200"/>
            <a:ext cx="6934199" cy="38099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2600" b="0" i="0" u="none" strike="noStrike" cap="none" dirty="0">
                <a:solidFill>
                  <a:schemeClr val="dk1"/>
                </a:solidFill>
                <a:latin typeface="Arial"/>
                <a:ea typeface="Arial"/>
                <a:cs typeface="Arial"/>
                <a:sym typeface="Arial"/>
              </a:rPr>
              <a:t>4 types of information:</a:t>
            </a:r>
          </a:p>
          <a:p>
            <a:pPr marL="463550" marR="0" lvl="0" indent="-463550" algn="l" rtl="0">
              <a:lnSpc>
                <a:spcPct val="100000"/>
              </a:lnSpc>
              <a:spcBef>
                <a:spcPts val="40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Identity (Name)</a:t>
            </a:r>
          </a:p>
          <a:p>
            <a:pPr marL="463550" marR="0" lvl="0" indent="-463550" algn="l" rtl="0">
              <a:lnSpc>
                <a:spcPct val="100000"/>
              </a:lnSpc>
              <a:spcBef>
                <a:spcPts val="40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Description</a:t>
            </a:r>
          </a:p>
          <a:p>
            <a:pPr marL="463550" marR="0" lvl="0" indent="-463550" algn="l" rtl="0">
              <a:lnSpc>
                <a:spcPct val="100000"/>
              </a:lnSpc>
              <a:spcBef>
                <a:spcPts val="40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Relationships</a:t>
            </a:r>
          </a:p>
          <a:p>
            <a:pPr marL="463550" marR="0" lvl="0" indent="-463550" algn="l" rtl="0">
              <a:lnSpc>
                <a:spcPct val="100000"/>
              </a:lnSpc>
              <a:spcBef>
                <a:spcPts val="400"/>
              </a:spcBef>
              <a:spcAft>
                <a:spcPts val="0"/>
              </a:spcAft>
              <a:buClr>
                <a:schemeClr val="lt2"/>
              </a:buClr>
              <a:buSzPct val="100000"/>
              <a:buFont typeface="Noto Sans Symbols"/>
              <a:buChar char="■"/>
            </a:pPr>
            <a:r>
              <a:rPr lang="en-US" sz="2600" b="0" i="0" u="none" strike="noStrike" cap="none" dirty="0">
                <a:solidFill>
                  <a:schemeClr val="dk1"/>
                </a:solidFill>
                <a:latin typeface="Arial"/>
                <a:ea typeface="Arial"/>
                <a:cs typeface="Arial"/>
                <a:sym typeface="Arial"/>
              </a:rPr>
              <a:t>Control</a:t>
            </a:r>
          </a:p>
          <a:p>
            <a:pPr marL="742950" marR="0" lvl="1" indent="-285750" algn="l" rtl="0">
              <a:lnSpc>
                <a:spcPct val="100000"/>
              </a:lnSpc>
              <a:spcBef>
                <a:spcPts val="400"/>
              </a:spcBef>
              <a:spcAft>
                <a:spcPts val="0"/>
              </a:spcAft>
              <a:buClr>
                <a:schemeClr val="accent2"/>
              </a:buClr>
              <a:buSzPct val="25000"/>
              <a:buFont typeface="Noto Sans Symbols"/>
              <a:buNone/>
            </a:pPr>
            <a:endParaRPr sz="2000" b="0" i="0" u="none" strike="noStrike" cap="none" dirty="0">
              <a:solidFill>
                <a:schemeClr val="dk1"/>
              </a:solidFill>
              <a:latin typeface="Arial"/>
              <a:ea typeface="Arial"/>
              <a:cs typeface="Arial"/>
              <a:sym typeface="Arial"/>
            </a:endParaRPr>
          </a:p>
          <a:p>
            <a:pPr marL="1143000" marR="0" lvl="2" indent="-228600" algn="l" rtl="0">
              <a:lnSpc>
                <a:spcPct val="100000"/>
              </a:lnSpc>
              <a:spcBef>
                <a:spcPts val="400"/>
              </a:spcBef>
              <a:spcAft>
                <a:spcPts val="0"/>
              </a:spcAft>
              <a:buClr>
                <a:schemeClr val="lt2"/>
              </a:buClr>
              <a:buSzPct val="25000"/>
              <a:buFont typeface="Noto Sans Symbols"/>
              <a:buNone/>
            </a:pP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400"/>
              </a:spcBef>
              <a:spcAft>
                <a:spcPts val="0"/>
              </a:spcAft>
              <a:buClr>
                <a:schemeClr val="lt2"/>
              </a:buClr>
              <a:buSzPct val="25000"/>
              <a:buFont typeface="Noto Sans Symbols"/>
              <a:buNone/>
            </a:pPr>
            <a:endParaRPr sz="2000" b="0" i="0" u="none" strike="noStrike" cap="none" dirty="0">
              <a:solidFill>
                <a:schemeClr val="dk1"/>
              </a:solidFill>
              <a:latin typeface="Arial"/>
              <a:ea typeface="Arial"/>
              <a:cs typeface="Arial"/>
              <a:sym typeface="Arial"/>
            </a:endParaRPr>
          </a:p>
        </p:txBody>
      </p:sp>
      <p:sp>
        <p:nvSpPr>
          <p:cNvPr id="469" name="Shape 469"/>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sym typeface="Trebuchet MS"/>
              </a:rPr>
              <a:t>What</a:t>
            </a:r>
            <a:r>
              <a:rPr lang="en-US" sz="3600" b="1" dirty="0">
                <a:solidFill>
                  <a:schemeClr val="lt2"/>
                </a:solidFill>
              </a:rPr>
              <a:t> is required in an archival authority record?</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47</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457200" y="1781299"/>
            <a:ext cx="8229600" cy="5076701"/>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lt2"/>
                </a:solidFill>
                <a:latin typeface="Arial"/>
                <a:ea typeface="Arial"/>
                <a:cs typeface="Arial"/>
                <a:sym typeface="Arial"/>
              </a:rPr>
              <a:t>Authoritative, standardized form of the name and any variant names</a:t>
            </a:r>
          </a:p>
          <a:p>
            <a:pPr marL="800100" marR="0" lvl="1" indent="-342900" algn="l" rtl="0">
              <a:lnSpc>
                <a:spcPct val="100000"/>
              </a:lnSpc>
              <a:spcBef>
                <a:spcPts val="320"/>
              </a:spcBef>
              <a:spcAft>
                <a:spcPts val="0"/>
              </a:spcAft>
              <a:buClr>
                <a:schemeClr val="accent2"/>
              </a:buClr>
              <a:buSzPct val="80000"/>
              <a:buFont typeface="Wingdings" panose="05000000000000000000" pitchFamily="2" charset="2"/>
              <a:buChar char="q"/>
            </a:pPr>
            <a:r>
              <a:rPr lang="en-US" sz="2200" b="0" i="0" u="none" strike="noStrike" cap="none" dirty="0">
                <a:solidFill>
                  <a:schemeClr val="lt2"/>
                </a:solidFill>
                <a:latin typeface="Arial"/>
                <a:ea typeface="Arial"/>
                <a:cs typeface="Arial"/>
                <a:sym typeface="Arial"/>
              </a:rPr>
              <a:t>Create an authority record for each person, family, corporate body associated with the creation of archival </a:t>
            </a:r>
            <a:r>
              <a:rPr lang="en-US" sz="2200" b="0" i="0" u="none" strike="noStrike" cap="none" dirty="0" smtClean="0">
                <a:solidFill>
                  <a:schemeClr val="lt2"/>
                </a:solidFill>
                <a:latin typeface="Arial"/>
                <a:ea typeface="Arial"/>
                <a:cs typeface="Arial"/>
                <a:sym typeface="Arial"/>
              </a:rPr>
              <a:t>materials</a:t>
            </a:r>
            <a:endParaRPr sz="2000" b="0" i="0" u="none" strike="noStrike" cap="none" dirty="0">
              <a:solidFill>
                <a:schemeClr val="lt2"/>
              </a:solidFill>
              <a:latin typeface="Arial"/>
              <a:ea typeface="Arial"/>
              <a:cs typeface="Arial"/>
              <a:sym typeface="Arial"/>
            </a:endParaRPr>
          </a:p>
          <a:p>
            <a:pPr marL="342900" marR="0" lvl="0" indent="-342900" algn="l" rtl="0">
              <a:lnSpc>
                <a:spcPct val="100000"/>
              </a:lnSpc>
              <a:spcBef>
                <a:spcPts val="320"/>
              </a:spcBef>
              <a:spcAft>
                <a:spcPts val="0"/>
              </a:spcAft>
              <a:buClr>
                <a:schemeClr val="lt2"/>
              </a:buClr>
              <a:buSzPct val="25000"/>
              <a:buFont typeface="Noto Sans Symbols"/>
              <a:buNone/>
            </a:pPr>
            <a:r>
              <a:rPr lang="en-US" sz="2000" b="1" i="0" u="none" strike="noStrike" cap="none" dirty="0">
                <a:solidFill>
                  <a:schemeClr val="dk1"/>
                </a:solidFill>
                <a:latin typeface="Arial"/>
                <a:ea typeface="Arial"/>
                <a:cs typeface="Arial"/>
                <a:sym typeface="Arial"/>
              </a:rPr>
              <a:t>Ex.</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Child, Julia</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1" u="none" strike="noStrike" cap="none" dirty="0">
                <a:solidFill>
                  <a:schemeClr val="dk1"/>
                </a:solidFill>
                <a:latin typeface="Arial"/>
                <a:ea typeface="Arial"/>
                <a:cs typeface="Arial"/>
                <a:sym typeface="Arial"/>
              </a:rPr>
              <a:t>Or</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Child, Lydia Maria, 1802-1880</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1" u="none" strike="noStrike" cap="none" dirty="0">
                <a:solidFill>
                  <a:schemeClr val="dk1"/>
                </a:solidFill>
                <a:latin typeface="Arial"/>
                <a:ea typeface="Arial"/>
                <a:cs typeface="Arial"/>
                <a:sym typeface="Arial"/>
              </a:rPr>
              <a:t>Or </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&lt;</a:t>
            </a:r>
            <a:r>
              <a:rPr lang="en-US" sz="2000" b="0" i="0" u="none" strike="noStrike" cap="none" dirty="0" err="1">
                <a:solidFill>
                  <a:schemeClr val="dk1"/>
                </a:solidFill>
                <a:latin typeface="Arial"/>
                <a:ea typeface="Arial"/>
                <a:cs typeface="Arial"/>
                <a:sym typeface="Arial"/>
              </a:rPr>
              <a:t>corpname</a:t>
            </a:r>
            <a:r>
              <a:rPr lang="en-US" sz="2000" b="0" i="0" u="none" strike="noStrike" cap="none" dirty="0">
                <a:solidFill>
                  <a:schemeClr val="dk1"/>
                </a:solidFill>
                <a:latin typeface="Arial"/>
                <a:ea typeface="Arial"/>
                <a:cs typeface="Arial"/>
                <a:sym typeface="Arial"/>
              </a:rPr>
              <a:t>&gt;New England Confectionary Company&lt;/</a:t>
            </a:r>
            <a:r>
              <a:rPr lang="en-US" sz="2000" b="0" i="0" u="none" strike="noStrike" cap="none" dirty="0" err="1">
                <a:solidFill>
                  <a:schemeClr val="dk1"/>
                </a:solidFill>
                <a:latin typeface="Arial"/>
                <a:ea typeface="Arial"/>
                <a:cs typeface="Arial"/>
                <a:sym typeface="Arial"/>
              </a:rPr>
              <a:t>corpname</a:t>
            </a:r>
            <a:r>
              <a:rPr lang="en-US" sz="2000" b="0" i="0" u="none" strike="noStrike" cap="none" dirty="0">
                <a:solidFill>
                  <a:schemeClr val="dk1"/>
                </a:solidFill>
                <a:latin typeface="Arial"/>
                <a:ea typeface="Arial"/>
                <a:cs typeface="Arial"/>
                <a:sym typeface="Arial"/>
              </a:rPr>
              <a:t>&gt;</a:t>
            </a:r>
          </a:p>
          <a:p>
            <a:pPr marL="342900" marR="0" lvl="0" indent="-342900" algn="l" rtl="0">
              <a:lnSpc>
                <a:spcPct val="100000"/>
              </a:lnSpc>
              <a:spcBef>
                <a:spcPts val="220"/>
              </a:spcBef>
              <a:spcAft>
                <a:spcPts val="0"/>
              </a:spcAft>
              <a:buClr>
                <a:schemeClr val="lt2"/>
              </a:buClr>
              <a:buSzPct val="25000"/>
              <a:buFont typeface="Noto Sans Symbols"/>
              <a:buNone/>
            </a:pPr>
            <a:endParaRPr lang="en-US" sz="1600" b="0" i="1" u="none" strike="noStrike" cap="none" dirty="0" smtClean="0">
              <a:solidFill>
                <a:schemeClr val="dk1"/>
              </a:solidFill>
              <a:latin typeface="Arial"/>
              <a:ea typeface="Arial"/>
              <a:cs typeface="Arial"/>
              <a:sym typeface="Arial"/>
            </a:endParaRPr>
          </a:p>
          <a:p>
            <a:pPr marL="342900" marR="0" lvl="0" indent="-342900" algn="l" rtl="0">
              <a:lnSpc>
                <a:spcPct val="100000"/>
              </a:lnSpc>
              <a:spcBef>
                <a:spcPts val="220"/>
              </a:spcBef>
              <a:spcAft>
                <a:spcPts val="0"/>
              </a:spcAft>
              <a:buClr>
                <a:schemeClr val="lt2"/>
              </a:buClr>
              <a:buSzPct val="25000"/>
              <a:buFont typeface="Noto Sans Symbols"/>
              <a:buNone/>
            </a:pPr>
            <a:r>
              <a:rPr lang="en-US" sz="1600" b="0" i="1" u="none" strike="noStrike" cap="none" dirty="0" smtClean="0">
                <a:solidFill>
                  <a:schemeClr val="dk1"/>
                </a:solidFill>
                <a:latin typeface="Arial"/>
                <a:ea typeface="Arial"/>
                <a:cs typeface="Arial"/>
                <a:sym typeface="Arial"/>
              </a:rPr>
              <a:t>You </a:t>
            </a:r>
            <a:r>
              <a:rPr lang="en-US" sz="1600" b="0" i="1" u="none" strike="noStrike" cap="none" dirty="0">
                <a:solidFill>
                  <a:schemeClr val="dk1"/>
                </a:solidFill>
                <a:latin typeface="Arial"/>
                <a:ea typeface="Arial"/>
                <a:cs typeface="Arial"/>
                <a:sym typeface="Arial"/>
              </a:rPr>
              <a:t>can also indicate what kind of entity this is through codes or text. See above for an EAD encoding example of a corporate entity.</a:t>
            </a:r>
          </a:p>
        </p:txBody>
      </p:sp>
      <p:sp>
        <p:nvSpPr>
          <p:cNvPr id="475" name="Shape 475"/>
          <p:cNvSpPr txBox="1">
            <a:spLocks noGrp="1"/>
          </p:cNvSpPr>
          <p:nvPr>
            <p:ph type="title"/>
          </p:nvPr>
        </p:nvSpPr>
        <p:spPr>
          <a:xfrm>
            <a:off x="457200" y="533400"/>
            <a:ext cx="8229600" cy="1371598"/>
          </a:xfrm>
          <a:prstGeom prst="rect">
            <a:avLst/>
          </a:prstGeom>
          <a:noFill/>
          <a:ln>
            <a:noFill/>
          </a:ln>
        </p:spPr>
        <p:txBody>
          <a:bodyPr lIns="91425" tIns="45700" rIns="91425" bIns="45700" anchor="ctr" anchorCtr="0">
            <a:noAutofit/>
          </a:bodyPr>
          <a:lstStyle/>
          <a:p>
            <a:pPr lvl="0">
              <a:buClr>
                <a:schemeClr val="lt2"/>
              </a:buClr>
              <a:buSzPct val="25000"/>
            </a:pPr>
            <a:r>
              <a:rPr lang="en-US" sz="3600" b="1" dirty="0">
                <a:solidFill>
                  <a:schemeClr val="lt2"/>
                </a:solidFill>
                <a:sym typeface="Trebuchet MS"/>
              </a:rPr>
              <a:t>Identity</a:t>
            </a:r>
            <a:r>
              <a:rPr lang="en-US" sz="3600" b="1" dirty="0">
                <a:solidFill>
                  <a:schemeClr val="lt2"/>
                </a:solidFill>
              </a:rPr>
              <a:t> (Name</a:t>
            </a:r>
            <a:r>
              <a:rPr lang="en-US" sz="3600" b="1" dirty="0" smtClean="0">
                <a:solidFill>
                  <a:schemeClr val="lt2"/>
                </a:solidFill>
              </a:rPr>
              <a:t>)</a:t>
            </a:r>
            <a:r>
              <a:rPr lang="en-US" sz="3600" b="1" dirty="0">
                <a:solidFill>
                  <a:schemeClr val="lt2"/>
                </a:solidFill>
              </a:rPr>
              <a:t/>
            </a:r>
            <a:br>
              <a:rPr lang="en-US" sz="3600" b="1" dirty="0">
                <a:solidFill>
                  <a:schemeClr val="lt2"/>
                </a:solidFill>
              </a:rPr>
            </a:br>
            <a:endParaRPr lang="en-US" sz="3600" b="1" dirty="0">
              <a:solidFill>
                <a:schemeClr val="lt2"/>
              </a:solidFill>
            </a:endParaRP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48</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442912" y="1828800"/>
            <a:ext cx="82296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lt2"/>
                </a:solidFill>
                <a:latin typeface="Arial"/>
                <a:ea typeface="Arial"/>
                <a:cs typeface="Arial"/>
                <a:sym typeface="Arial"/>
              </a:rPr>
              <a:t>The history and activities of the entity being described in the archival material (and is the subject of the authority record)</a:t>
            </a:r>
          </a:p>
          <a:p>
            <a:pPr marL="742950" marR="0" lvl="1" indent="-285750" algn="l" rtl="0">
              <a:lnSpc>
                <a:spcPct val="100000"/>
              </a:lnSpc>
              <a:spcBef>
                <a:spcPts val="320"/>
              </a:spcBef>
              <a:spcAft>
                <a:spcPts val="0"/>
              </a:spcAft>
              <a:buClr>
                <a:schemeClr val="accent2"/>
              </a:buClr>
              <a:buSzPct val="150000"/>
              <a:buFont typeface="Wingdings" panose="05000000000000000000" pitchFamily="2" charset="2"/>
              <a:buChar char="§"/>
            </a:pPr>
            <a:r>
              <a:rPr lang="en-US" sz="2200" b="0" i="0" u="none" strike="noStrike" cap="none" dirty="0">
                <a:solidFill>
                  <a:schemeClr val="lt2"/>
                </a:solidFill>
                <a:latin typeface="Arial"/>
                <a:ea typeface="Arial"/>
                <a:cs typeface="Arial"/>
                <a:sym typeface="Arial"/>
              </a:rPr>
              <a:t>Administrative or biographical </a:t>
            </a:r>
            <a:r>
              <a:rPr lang="en-US" sz="2200" b="0" i="0" u="none" strike="noStrike" cap="none" dirty="0" smtClean="0">
                <a:solidFill>
                  <a:schemeClr val="lt2"/>
                </a:solidFill>
                <a:latin typeface="Arial"/>
                <a:ea typeface="Arial"/>
                <a:cs typeface="Arial"/>
                <a:sym typeface="Arial"/>
              </a:rPr>
              <a:t>history</a:t>
            </a:r>
          </a:p>
          <a:p>
            <a:pPr marL="457200" marR="0" lvl="1" indent="0" algn="l" rtl="0">
              <a:lnSpc>
                <a:spcPct val="100000"/>
              </a:lnSpc>
              <a:spcBef>
                <a:spcPts val="320"/>
              </a:spcBef>
              <a:spcAft>
                <a:spcPts val="0"/>
              </a:spcAft>
              <a:buClr>
                <a:schemeClr val="accent2"/>
              </a:buClr>
              <a:buSzPct val="150000"/>
              <a:buNone/>
            </a:pPr>
            <a:endParaRPr lang="en-US" sz="2200" dirty="0">
              <a:solidFill>
                <a:schemeClr val="lt2"/>
              </a:solidFill>
            </a:endParaRPr>
          </a:p>
          <a:p>
            <a:pPr marL="0" marR="0" lvl="1" indent="0" algn="l" rtl="0">
              <a:lnSpc>
                <a:spcPct val="100000"/>
              </a:lnSpc>
              <a:spcBef>
                <a:spcPts val="320"/>
              </a:spcBef>
              <a:spcAft>
                <a:spcPts val="0"/>
              </a:spcAft>
              <a:buClr>
                <a:schemeClr val="accent2"/>
              </a:buClr>
              <a:buSzPct val="150000"/>
              <a:buNone/>
            </a:pPr>
            <a:r>
              <a:rPr lang="en-US" sz="2000" b="1" i="0" u="none" strike="noStrike" cap="none" dirty="0" smtClean="0">
                <a:solidFill>
                  <a:schemeClr val="dk1"/>
                </a:solidFill>
                <a:latin typeface="Arial"/>
                <a:ea typeface="Arial"/>
                <a:cs typeface="Arial"/>
                <a:sym typeface="Arial"/>
              </a:rPr>
              <a:t>Ex</a:t>
            </a:r>
            <a:r>
              <a:rPr lang="en-US" sz="2000" b="1" i="0" u="none" strike="noStrike" cap="none" dirty="0">
                <a:solidFill>
                  <a:schemeClr val="dk1"/>
                </a:solidFill>
                <a:latin typeface="Arial"/>
                <a:ea typeface="Arial"/>
                <a:cs typeface="Arial"/>
                <a:sym typeface="Arial"/>
              </a:rPr>
              <a:t>.</a:t>
            </a:r>
          </a:p>
          <a:p>
            <a:pPr marL="742950" marR="0" lvl="1" indent="-285750" algn="l" rtl="0">
              <a:lnSpc>
                <a:spcPct val="100000"/>
              </a:lnSpc>
              <a:spcBef>
                <a:spcPts val="320"/>
              </a:spcBef>
              <a:spcAft>
                <a:spcPts val="0"/>
              </a:spcAft>
              <a:buClr>
                <a:schemeClr val="accent2"/>
              </a:buClr>
              <a:buSzPct val="25000"/>
              <a:buFont typeface="Noto Sans Symbols"/>
              <a:buNone/>
            </a:pPr>
            <a:r>
              <a:rPr lang="en-US" sz="2000" b="0" i="0" u="none" strike="noStrike" cap="none" dirty="0">
                <a:solidFill>
                  <a:schemeClr val="dk1"/>
                </a:solidFill>
                <a:latin typeface="Arial"/>
                <a:ea typeface="Arial"/>
                <a:cs typeface="Arial"/>
                <a:sym typeface="Arial"/>
              </a:rPr>
              <a:t>Freddie Mercury, born Farrokh Bulsara on September 5, 1946, was a British singer, songwriter and record producer, known as the lead vocalist and co-principal songwriter of the rock band Queen. [Biography continues…]</a:t>
            </a:r>
          </a:p>
        </p:txBody>
      </p:sp>
      <p:sp>
        <p:nvSpPr>
          <p:cNvPr id="481" name="Shape 481"/>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a:buClr>
                <a:schemeClr val="lt2"/>
              </a:buClr>
              <a:buSzPct val="25000"/>
            </a:pPr>
            <a:r>
              <a:rPr lang="en-US" sz="3600" b="1" dirty="0" smtClean="0">
                <a:solidFill>
                  <a:schemeClr val="lt2"/>
                </a:solidFill>
              </a:rPr>
              <a:t>Description</a:t>
            </a:r>
            <a:r>
              <a:rPr lang="en-US" sz="3600" b="1" dirty="0">
                <a:solidFill>
                  <a:schemeClr val="lt2"/>
                </a:solidFill>
              </a:rPr>
              <a:t/>
            </a:r>
            <a:br>
              <a:rPr lang="en-US" sz="3600" b="1" dirty="0">
                <a:solidFill>
                  <a:schemeClr val="lt2"/>
                </a:solidFill>
              </a:rPr>
            </a:br>
            <a:endParaRPr lang="en-US" sz="3600" b="1" dirty="0">
              <a:solidFill>
                <a:schemeClr val="lt2"/>
              </a:solidFill>
            </a:endParaRP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49</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Shape 177"/>
          <p:cNvGraphicFramePr/>
          <p:nvPr/>
        </p:nvGraphicFramePr>
        <p:xfrm>
          <a:off x="609600" y="1797050"/>
          <a:ext cx="7696200" cy="2965400"/>
        </p:xfrm>
        <a:graphic>
          <a:graphicData uri="http://schemas.openxmlformats.org/drawingml/2006/table">
            <a:tbl>
              <a:tblPr>
                <a:noFill/>
                <a:tableStyleId>{9983163B-2117-4304-A863-C09572F170F6}</a:tableStyleId>
              </a:tblPr>
              <a:tblGrid>
                <a:gridCol w="2209800"/>
                <a:gridCol w="5486400"/>
              </a:tblGrid>
              <a:tr h="369875">
                <a:tc>
                  <a:txBody>
                    <a:bodyPr/>
                    <a:lstStyle/>
                    <a:p>
                      <a:pPr marL="0" marR="0" lvl="0" indent="0" algn="l" rtl="0">
                        <a:lnSpc>
                          <a:spcPct val="100000"/>
                        </a:lnSpc>
                        <a:spcBef>
                          <a:spcPts val="0"/>
                        </a:spcBef>
                        <a:spcAft>
                          <a:spcPts val="0"/>
                        </a:spcAft>
                        <a:buClr>
                          <a:srgbClr val="FFFFFF"/>
                        </a:buClr>
                        <a:buSzPct val="25000"/>
                        <a:buFont typeface="Arial"/>
                        <a:buNone/>
                      </a:pPr>
                      <a:r>
                        <a:rPr lang="en-US" sz="1800" b="1" i="0" u="none" strike="noStrike" cap="none">
                          <a:solidFill>
                            <a:srgbClr val="FFFFFF"/>
                          </a:solidFill>
                          <a:latin typeface="Arial"/>
                          <a:ea typeface="Arial"/>
                          <a:cs typeface="Arial"/>
                          <a:sym typeface="Arial"/>
                        </a:rPr>
                        <a:t>Time</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0"/>
                        </a:spcAft>
                        <a:buClr>
                          <a:srgbClr val="FFFFFF"/>
                        </a:buClr>
                        <a:buSzPct val="25000"/>
                        <a:buFont typeface="Arial"/>
                        <a:buNone/>
                      </a:pPr>
                      <a:r>
                        <a:rPr lang="en-US" sz="1800" b="1" i="0" u="none" strike="noStrike" cap="none">
                          <a:solidFill>
                            <a:srgbClr val="FFFFFF"/>
                          </a:solidFill>
                          <a:latin typeface="Arial"/>
                          <a:ea typeface="Arial"/>
                          <a:cs typeface="Arial"/>
                          <a:sym typeface="Arial"/>
                        </a:rPr>
                        <a:t>Activity</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3714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9:00am-10:00am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Discussion, Review, Standards Bingo</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r>
              <a:tr h="3698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10:00am-10:15am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FE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Break</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FEFFF"/>
                    </a:solidFill>
                  </a:tcPr>
                </a:tc>
              </a:tr>
              <a:tr h="3714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10:15am-11:30am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Titles, Discussion</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r>
              <a:tr h="3714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11:30am-1pm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FE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Lunch</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FEFFF"/>
                    </a:solidFill>
                  </a:tcPr>
                </a:tc>
              </a:tr>
              <a:tr h="3698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1pm-3pm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Accessioning-to-Access Workflow, Tricky Records</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r>
              <a:tr h="3714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3pm-3:15pm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FEF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Break</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FEFFF"/>
                    </a:solidFill>
                  </a:tcPr>
                </a:tc>
              </a:tr>
              <a:tr h="3698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3:15pm-5pm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Authority Records, Crit Room</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EDEFF"/>
                    </a:solidFill>
                  </a:tcPr>
                </a:tc>
              </a:tr>
            </a:tbl>
          </a:graphicData>
        </a:graphic>
      </p:graphicFrame>
      <p:sp>
        <p:nvSpPr>
          <p:cNvPr id="178" name="Shape 178"/>
          <p:cNvSpPr txBox="1">
            <a:spLocks noGrp="1"/>
          </p:cNvSpPr>
          <p:nvPr>
            <p:ph type="title"/>
          </p:nvPr>
        </p:nvSpPr>
        <p:spPr>
          <a:xfrm>
            <a:off x="128585" y="685800"/>
            <a:ext cx="8839199" cy="647700"/>
          </a:xfrm>
          <a:prstGeom prst="rect">
            <a:avLst/>
          </a:prstGeom>
          <a:noFill/>
          <a:ln>
            <a:noFill/>
          </a:ln>
        </p:spPr>
        <p:txBody>
          <a:bodyPr lIns="91425" tIns="45700" rIns="91425" bIns="45700" anchor="ctr" anchorCtr="0">
            <a:noAutofit/>
          </a:bodyPr>
          <a:lstStyle/>
          <a:p>
            <a:pPr>
              <a:buSzPct val="25000"/>
            </a:pPr>
            <a:r>
              <a:rPr lang="en-US" b="1" dirty="0">
                <a:latin typeface="Arial"/>
                <a:ea typeface="Arial"/>
                <a:cs typeface="Arial"/>
                <a:sym typeface="Arial"/>
              </a:rPr>
              <a:t>Schedule</a:t>
            </a:r>
          </a:p>
        </p:txBody>
      </p:sp>
      <p:sp>
        <p:nvSpPr>
          <p:cNvPr id="4" name="Slide Number Placeholder 1"/>
          <p:cNvSpPr txBox="1">
            <a:spLocks/>
          </p:cNvSpPr>
          <p:nvPr/>
        </p:nvSpPr>
        <p:spPr>
          <a:xfrm>
            <a:off x="6565076" y="6400800"/>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5</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lt2"/>
                </a:solidFill>
                <a:latin typeface="Arial"/>
                <a:ea typeface="Arial"/>
                <a:cs typeface="Arial"/>
                <a:sym typeface="Arial"/>
              </a:rPr>
              <a:t>Relationships of the entity to other entities and information</a:t>
            </a:r>
          </a:p>
          <a:p>
            <a:pPr marL="742950" marR="0" lvl="1" indent="-285750" algn="l" rtl="0">
              <a:lnSpc>
                <a:spcPct val="100000"/>
              </a:lnSpc>
              <a:spcBef>
                <a:spcPts val="320"/>
              </a:spcBef>
              <a:spcAft>
                <a:spcPts val="0"/>
              </a:spcAft>
              <a:buClr>
                <a:schemeClr val="accent2"/>
              </a:buClr>
              <a:buSzPct val="100000"/>
              <a:buFont typeface="Wingdings" panose="05000000000000000000" pitchFamily="2" charset="2"/>
              <a:buChar char="q"/>
            </a:pPr>
            <a:r>
              <a:rPr lang="en-US" sz="2200" b="0" i="0" u="none" strike="noStrike" cap="none" dirty="0">
                <a:solidFill>
                  <a:schemeClr val="lt2"/>
                </a:solidFill>
                <a:latin typeface="Arial"/>
                <a:ea typeface="Arial"/>
                <a:cs typeface="Arial"/>
                <a:sym typeface="Arial"/>
              </a:rPr>
              <a:t>Includes earlier names or other forms of names</a:t>
            </a:r>
            <a:r>
              <a:rPr lang="en-US" sz="1600" b="0" i="0" u="none" strike="noStrike" cap="none" dirty="0">
                <a:solidFill>
                  <a:schemeClr val="lt2"/>
                </a:solidFill>
                <a:latin typeface="Arial"/>
                <a:ea typeface="Arial"/>
                <a:cs typeface="Arial"/>
                <a:sym typeface="Arial"/>
              </a:rPr>
              <a:t>.</a:t>
            </a:r>
          </a:p>
          <a:p>
            <a:pPr marL="342900" marR="0" lvl="0" indent="-342900" algn="l" rtl="0">
              <a:lnSpc>
                <a:spcPct val="100000"/>
              </a:lnSpc>
              <a:spcBef>
                <a:spcPts val="400"/>
              </a:spcBef>
              <a:spcAft>
                <a:spcPts val="0"/>
              </a:spcAft>
              <a:buClr>
                <a:schemeClr val="lt2"/>
              </a:buClr>
              <a:buSzPct val="25000"/>
              <a:buFont typeface="Noto Sans Symbols"/>
              <a:buNone/>
            </a:pPr>
            <a:endParaRPr sz="2000" b="0" i="0" u="none" strike="noStrike" cap="none" dirty="0">
              <a:solidFill>
                <a:schemeClr val="lt2"/>
              </a:solidFill>
              <a:latin typeface="Arial"/>
              <a:ea typeface="Arial"/>
              <a:cs typeface="Arial"/>
              <a:sym typeface="Arial"/>
            </a:endParaRPr>
          </a:p>
          <a:p>
            <a:pPr marL="342900" marR="0" lvl="0" indent="-342900" algn="l" rtl="0">
              <a:lnSpc>
                <a:spcPct val="100000"/>
              </a:lnSpc>
              <a:spcBef>
                <a:spcPts val="320"/>
              </a:spcBef>
              <a:spcAft>
                <a:spcPts val="0"/>
              </a:spcAft>
              <a:buClr>
                <a:schemeClr val="lt2"/>
              </a:buClr>
              <a:buSzPct val="25000"/>
              <a:buFont typeface="Noto Sans Symbols"/>
              <a:buNone/>
            </a:pPr>
            <a:r>
              <a:rPr lang="en-US" sz="2000" b="1" i="0" u="none" strike="noStrike" cap="none" dirty="0">
                <a:solidFill>
                  <a:schemeClr val="dk1"/>
                </a:solidFill>
                <a:latin typeface="Arial"/>
                <a:ea typeface="Arial"/>
                <a:cs typeface="Arial"/>
                <a:sym typeface="Arial"/>
              </a:rPr>
              <a:t>Ex.</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Mercury, Freddie</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1" u="none" strike="noStrike" cap="none" dirty="0">
                <a:solidFill>
                  <a:schemeClr val="dk1"/>
                </a:solidFill>
                <a:latin typeface="Arial"/>
                <a:ea typeface="Arial"/>
                <a:cs typeface="Arial"/>
                <a:sym typeface="Arial"/>
              </a:rPr>
              <a:t>Related name: </a:t>
            </a:r>
            <a:r>
              <a:rPr lang="en-US" sz="2000" b="0" i="0" u="none" strike="noStrike" cap="none" dirty="0">
                <a:solidFill>
                  <a:schemeClr val="dk1"/>
                </a:solidFill>
                <a:latin typeface="Arial"/>
                <a:ea typeface="Arial"/>
                <a:cs typeface="Arial"/>
                <a:sym typeface="Arial"/>
              </a:rPr>
              <a:t>Queen (Musical Group)</a:t>
            </a:r>
          </a:p>
          <a:p>
            <a:pPr marL="342900" marR="0" lvl="0" indent="-342900" algn="l" rtl="0">
              <a:lnSpc>
                <a:spcPct val="100000"/>
              </a:lnSpc>
              <a:spcBef>
                <a:spcPts val="320"/>
              </a:spcBef>
              <a:spcAft>
                <a:spcPts val="0"/>
              </a:spcAft>
              <a:buClr>
                <a:schemeClr val="lt2"/>
              </a:buClr>
              <a:buSzPct val="25000"/>
              <a:buFont typeface="Noto Sans Symbols"/>
              <a:buNone/>
            </a:pPr>
            <a:endParaRPr sz="1600" b="0" i="0" u="none" strike="noStrike" cap="none" dirty="0">
              <a:solidFill>
                <a:schemeClr val="dk1"/>
              </a:solidFill>
              <a:latin typeface="Arial"/>
              <a:ea typeface="Arial"/>
              <a:cs typeface="Arial"/>
              <a:sym typeface="Arial"/>
            </a:endParaRPr>
          </a:p>
        </p:txBody>
      </p:sp>
      <p:sp>
        <p:nvSpPr>
          <p:cNvPr id="487" name="Shape 487"/>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dirty="0">
                <a:solidFill>
                  <a:schemeClr val="lt2"/>
                </a:solidFill>
              </a:rPr>
              <a:t>Relationships</a:t>
            </a:r>
            <a:r>
              <a:rPr lang="en-US" sz="2800" b="1" i="0" u="none" strike="noStrike" cap="none" dirty="0">
                <a:solidFill>
                  <a:schemeClr val="lt2"/>
                </a:solidFill>
                <a:latin typeface="Arial"/>
                <a:ea typeface="Arial"/>
                <a:cs typeface="Arial"/>
                <a:sym typeface="Arial"/>
              </a:rPr>
              <a:t/>
            </a:r>
            <a:br>
              <a:rPr lang="en-US" sz="2800" b="1" i="0" u="none" strike="noStrike" cap="none" dirty="0">
                <a:solidFill>
                  <a:schemeClr val="lt2"/>
                </a:solidFill>
                <a:latin typeface="Arial"/>
                <a:ea typeface="Arial"/>
                <a:cs typeface="Arial"/>
                <a:sym typeface="Arial"/>
              </a:rPr>
            </a:br>
            <a:r>
              <a:rPr lang="en-US" sz="2800" b="1" i="0" u="none" strike="noStrike" cap="none" dirty="0">
                <a:solidFill>
                  <a:schemeClr val="lt1"/>
                </a:solidFill>
                <a:latin typeface="Arial"/>
                <a:ea typeface="Arial"/>
                <a:cs typeface="Arial"/>
                <a:sym typeface="Arial"/>
              </a:rPr>
              <a:t>resources</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50</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457200" y="1472540"/>
            <a:ext cx="8229600" cy="500446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lt2"/>
                </a:solidFill>
                <a:latin typeface="Arial"/>
                <a:ea typeface="Arial"/>
                <a:cs typeface="Arial"/>
                <a:sym typeface="Arial"/>
              </a:rPr>
              <a:t>Documentation of how authority record was created and </a:t>
            </a:r>
            <a:r>
              <a:rPr lang="en-US" sz="2600" b="0" i="0" u="none" strike="noStrike" cap="none" dirty="0" smtClean="0">
                <a:solidFill>
                  <a:schemeClr val="lt2"/>
                </a:solidFill>
                <a:latin typeface="Arial"/>
                <a:ea typeface="Arial"/>
                <a:cs typeface="Arial"/>
                <a:sym typeface="Arial"/>
              </a:rPr>
              <a:t>maintained</a:t>
            </a:r>
            <a:endParaRPr sz="2600" b="0" i="0" u="none" strike="noStrike" cap="none" dirty="0">
              <a:solidFill>
                <a:schemeClr val="lt2"/>
              </a:solidFill>
              <a:latin typeface="Arial"/>
              <a:ea typeface="Arial"/>
              <a:cs typeface="Arial"/>
              <a:sym typeface="Arial"/>
            </a:endParaRPr>
          </a:p>
          <a:p>
            <a:pPr marL="342900" marR="0" lvl="0" indent="-342900" algn="l" rtl="0">
              <a:lnSpc>
                <a:spcPct val="100000"/>
              </a:lnSpc>
              <a:spcBef>
                <a:spcPts val="320"/>
              </a:spcBef>
              <a:spcAft>
                <a:spcPts val="0"/>
              </a:spcAft>
              <a:buClr>
                <a:schemeClr val="lt2"/>
              </a:buClr>
              <a:buSzPct val="25000"/>
              <a:buFont typeface="Noto Sans Symbols"/>
              <a:buNone/>
            </a:pPr>
            <a:r>
              <a:rPr lang="en-US" sz="2000" b="1" i="0" u="none" strike="noStrike" cap="none" dirty="0">
                <a:solidFill>
                  <a:schemeClr val="dk1"/>
                </a:solidFill>
                <a:latin typeface="Arial"/>
                <a:ea typeface="Arial"/>
                <a:cs typeface="Arial"/>
                <a:sym typeface="Arial"/>
              </a:rPr>
              <a:t>Ex. </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Authority record identifier (local):</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01-0010205</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1" u="none" strike="noStrike" cap="none" dirty="0">
                <a:solidFill>
                  <a:schemeClr val="dk1"/>
                </a:solidFill>
                <a:latin typeface="Arial"/>
                <a:ea typeface="Arial"/>
                <a:cs typeface="Arial"/>
                <a:sym typeface="Arial"/>
              </a:rPr>
              <a:t>Or</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Rules/Conventions:</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DACS</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1" u="none" strike="noStrike" cap="none" dirty="0">
                <a:solidFill>
                  <a:schemeClr val="dk1"/>
                </a:solidFill>
                <a:latin typeface="Arial"/>
                <a:ea typeface="Arial"/>
                <a:cs typeface="Arial"/>
                <a:sym typeface="Arial"/>
              </a:rPr>
              <a:t>Or</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Dates:</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Created 15 June 2016. Revised 21 June 2016.</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1" u="none" strike="noStrike" cap="none" dirty="0">
                <a:solidFill>
                  <a:schemeClr val="dk1"/>
                </a:solidFill>
                <a:latin typeface="Arial"/>
                <a:ea typeface="Arial"/>
                <a:cs typeface="Arial"/>
                <a:sym typeface="Arial"/>
              </a:rPr>
              <a:t>Or </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A title/identifier of related resources:</a:t>
            </a:r>
          </a:p>
          <a:p>
            <a:pPr marL="342900" marR="0" lvl="0" indent="-342900" algn="l" rtl="0">
              <a:lnSpc>
                <a:spcPct val="100000"/>
              </a:lnSpc>
              <a:spcBef>
                <a:spcPts val="320"/>
              </a:spcBef>
              <a:spcAft>
                <a:spcPts val="0"/>
              </a:spcAft>
              <a:buClr>
                <a:schemeClr val="lt2"/>
              </a:buClr>
              <a:buSzPct val="25000"/>
              <a:buFont typeface="Noto Sans Symbols"/>
              <a:buNone/>
            </a:pPr>
            <a:r>
              <a:rPr lang="en-US" sz="2000" b="0" i="0" u="none" strike="noStrike" cap="none" dirty="0">
                <a:solidFill>
                  <a:schemeClr val="dk1"/>
                </a:solidFill>
                <a:latin typeface="Arial"/>
                <a:ea typeface="Arial"/>
                <a:cs typeface="Arial"/>
                <a:sym typeface="Arial"/>
              </a:rPr>
              <a:t>A biography of Alexander Hamilton is available at http://www.pbs.org/wgbh/amex/duel/peopleevents/pande06.html</a:t>
            </a:r>
          </a:p>
        </p:txBody>
      </p:sp>
      <p:sp>
        <p:nvSpPr>
          <p:cNvPr id="493" name="Shape 493"/>
          <p:cNvSpPr txBox="1">
            <a:spLocks noGrp="1"/>
          </p:cNvSpPr>
          <p:nvPr>
            <p:ph type="title"/>
          </p:nvPr>
        </p:nvSpPr>
        <p:spPr>
          <a:xfrm>
            <a:off x="457200" y="736270"/>
            <a:ext cx="8229600" cy="73627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dirty="0">
                <a:solidFill>
                  <a:schemeClr val="lt2"/>
                </a:solidFill>
              </a:rPr>
              <a:t>Control</a:t>
            </a:r>
            <a:r>
              <a:rPr lang="en-US" sz="1800" b="0" i="0" u="none" strike="noStrike" cap="none" dirty="0">
                <a:solidFill>
                  <a:schemeClr val="lt2"/>
                </a:solidFill>
                <a:latin typeface="Arial"/>
                <a:ea typeface="Arial"/>
                <a:cs typeface="Arial"/>
                <a:sym typeface="Arial"/>
              </a:rPr>
              <a:t/>
            </a:r>
            <a:br>
              <a:rPr lang="en-US" sz="1800" b="0" i="0" u="none" strike="noStrike" cap="none" dirty="0">
                <a:solidFill>
                  <a:schemeClr val="lt2"/>
                </a:solidFill>
                <a:latin typeface="Arial"/>
                <a:ea typeface="Arial"/>
                <a:cs typeface="Arial"/>
                <a:sym typeface="Arial"/>
              </a:rPr>
            </a:br>
            <a:r>
              <a:rPr lang="en-US" sz="1800" b="0" i="0" u="none" strike="noStrike" cap="none" dirty="0">
                <a:solidFill>
                  <a:schemeClr val="lt2"/>
                </a:solidFill>
                <a:latin typeface="Arial"/>
                <a:ea typeface="Arial"/>
                <a:cs typeface="Arial"/>
                <a:sym typeface="Arial"/>
              </a:rPr>
              <a:t/>
            </a:r>
            <a:br>
              <a:rPr lang="en-US" sz="1800" b="0" i="0" u="none" strike="noStrike" cap="none" dirty="0">
                <a:solidFill>
                  <a:schemeClr val="lt2"/>
                </a:solidFill>
                <a:latin typeface="Arial"/>
                <a:ea typeface="Arial"/>
                <a:cs typeface="Arial"/>
                <a:sym typeface="Arial"/>
              </a:rPr>
            </a:br>
            <a:endParaRPr lang="en-US" sz="1800" b="0" i="0" u="none" strike="noStrike" cap="none" dirty="0">
              <a:solidFill>
                <a:schemeClr val="lt2"/>
              </a:solidFill>
              <a:latin typeface="Arial"/>
              <a:ea typeface="Arial"/>
              <a:cs typeface="Arial"/>
              <a:sym typeface="Arial"/>
            </a:endParaRP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51</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Captures useful information about creators</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Maintains in a separate system of authority records</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Linked records</a:t>
            </a:r>
          </a:p>
        </p:txBody>
      </p:sp>
      <p:sp>
        <p:nvSpPr>
          <p:cNvPr id="499" name="Shape 499"/>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dirty="0">
                <a:solidFill>
                  <a:schemeClr val="lt2"/>
                </a:solidFill>
              </a:rPr>
              <a:t>Why is the authority record useful?</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52</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Contextual information</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Detailed relationships model</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Bounding of entities</a:t>
            </a:r>
          </a:p>
        </p:txBody>
      </p:sp>
      <p:sp>
        <p:nvSpPr>
          <p:cNvPr id="505" name="Shape 505"/>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dirty="0">
                <a:solidFill>
                  <a:schemeClr val="lt2"/>
                </a:solidFill>
              </a:rPr>
              <a:t>Archival authority record vs. Library (bibliographic) authority record</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53</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457200" y="1981200"/>
            <a:ext cx="8229600" cy="4648198"/>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Reduce duplication and error</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Document relationships</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Access</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Reduce maintenance</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Record-creation context</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Complex entity identification (i.e. name changes)</a:t>
            </a:r>
          </a:p>
          <a:p>
            <a:pPr marL="457200" marR="0" lvl="0" indent="-4572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Data exchange</a:t>
            </a:r>
          </a:p>
        </p:txBody>
      </p:sp>
      <p:sp>
        <p:nvSpPr>
          <p:cNvPr id="511" name="Shape 511"/>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dirty="0">
                <a:solidFill>
                  <a:schemeClr val="lt2"/>
                </a:solidFill>
              </a:rPr>
              <a:t>Advantages of creating archival authority records</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54</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457200" y="1981200"/>
            <a:ext cx="8229600" cy="3886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Electronically: OPAC, finding aids</a:t>
            </a:r>
          </a:p>
          <a:p>
            <a:pPr marL="342900" marR="0" lvl="0" indent="-342900" algn="l" rtl="0">
              <a:lnSpc>
                <a:spcPct val="100000"/>
              </a:lnSpc>
              <a:spcBef>
                <a:spcPts val="40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latin typeface="Arial"/>
                <a:ea typeface="Arial"/>
                <a:cs typeface="Arial"/>
                <a:sym typeface="Arial"/>
              </a:rPr>
              <a:t>Paper-based</a:t>
            </a:r>
          </a:p>
          <a:p>
            <a:pPr marL="914400" marR="0" lvl="1" indent="-457200" algn="l" rtl="0">
              <a:lnSpc>
                <a:spcPct val="100000"/>
              </a:lnSpc>
              <a:spcBef>
                <a:spcPts val="400"/>
              </a:spcBef>
              <a:spcAft>
                <a:spcPts val="0"/>
              </a:spcAft>
              <a:buClr>
                <a:schemeClr val="accent2"/>
              </a:buClr>
              <a:buSzPct val="75000"/>
              <a:buFont typeface="Wingdings" panose="05000000000000000000" pitchFamily="2" charset="2"/>
              <a:buChar char="q"/>
            </a:pPr>
            <a:r>
              <a:rPr lang="en-US" sz="2400" b="0" i="0" u="none" strike="noStrike" cap="none" dirty="0">
                <a:solidFill>
                  <a:schemeClr val="dk1"/>
                </a:solidFill>
                <a:latin typeface="Arial"/>
                <a:ea typeface="Arial"/>
                <a:cs typeface="Arial"/>
                <a:sym typeface="Arial"/>
              </a:rPr>
              <a:t>Shelf lists</a:t>
            </a:r>
          </a:p>
          <a:p>
            <a:pPr marL="914400" marR="0" lvl="1" indent="-457200" algn="l" rtl="0">
              <a:lnSpc>
                <a:spcPct val="100000"/>
              </a:lnSpc>
              <a:spcBef>
                <a:spcPts val="400"/>
              </a:spcBef>
              <a:spcAft>
                <a:spcPts val="0"/>
              </a:spcAft>
              <a:buClr>
                <a:schemeClr val="accent2"/>
              </a:buClr>
              <a:buSzPct val="75000"/>
              <a:buFont typeface="Wingdings" panose="05000000000000000000" pitchFamily="2" charset="2"/>
              <a:buChar char="q"/>
            </a:pPr>
            <a:r>
              <a:rPr lang="en-US" sz="2400" b="0" i="0" u="none" strike="noStrike" cap="none" dirty="0">
                <a:solidFill>
                  <a:schemeClr val="dk1"/>
                </a:solidFill>
                <a:latin typeface="Arial"/>
                <a:ea typeface="Arial"/>
                <a:cs typeface="Arial"/>
                <a:sym typeface="Arial"/>
              </a:rPr>
              <a:t>Print finding aids or guides</a:t>
            </a:r>
          </a:p>
          <a:p>
            <a:pPr marL="914400" marR="0" lvl="1" indent="-457200" algn="l" rtl="0">
              <a:lnSpc>
                <a:spcPct val="100000"/>
              </a:lnSpc>
              <a:spcBef>
                <a:spcPts val="400"/>
              </a:spcBef>
              <a:spcAft>
                <a:spcPts val="0"/>
              </a:spcAft>
              <a:buClr>
                <a:schemeClr val="accent2"/>
              </a:buClr>
              <a:buSzPct val="75000"/>
              <a:buFont typeface="Wingdings" panose="05000000000000000000" pitchFamily="2" charset="2"/>
              <a:buChar char="q"/>
            </a:pPr>
            <a:r>
              <a:rPr lang="en-US" sz="2400" b="0" i="0" u="none" strike="noStrike" cap="none" dirty="0">
                <a:solidFill>
                  <a:schemeClr val="dk1"/>
                </a:solidFill>
                <a:latin typeface="Arial"/>
                <a:ea typeface="Arial"/>
                <a:cs typeface="Arial"/>
                <a:sym typeface="Arial"/>
              </a:rPr>
              <a:t>Card catalogs</a:t>
            </a:r>
          </a:p>
        </p:txBody>
      </p:sp>
      <p:sp>
        <p:nvSpPr>
          <p:cNvPr id="517" name="Shape 517"/>
          <p:cNvSpPr txBox="1">
            <a:spLocks noGrp="1"/>
          </p:cNvSpPr>
          <p:nvPr>
            <p:ph type="title"/>
          </p:nvPr>
        </p:nvSpPr>
        <p:spPr>
          <a:xfrm>
            <a:off x="457200" y="457200"/>
            <a:ext cx="8229600" cy="1371598"/>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sz="3600" b="1" i="0" u="none" strike="noStrike" cap="none" dirty="0">
                <a:solidFill>
                  <a:schemeClr val="lt2"/>
                </a:solidFill>
                <a:latin typeface="Arial"/>
                <a:ea typeface="Arial"/>
                <a:cs typeface="Arial"/>
                <a:sym typeface="Arial"/>
              </a:rPr>
              <a:t>Where are archival authority records found? </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55</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301625" y="2925760"/>
            <a:ext cx="8688385"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Evaluating Archival Authority Records</a:t>
            </a:r>
          </a:p>
        </p:txBody>
      </p:sp>
      <p:sp>
        <p:nvSpPr>
          <p:cNvPr id="524" name="Shape 524"/>
          <p:cNvSpPr txBox="1">
            <a:spLocks noGrp="1"/>
          </p:cNvSpPr>
          <p:nvPr>
            <p:ph type="title"/>
          </p:nvPr>
        </p:nvSpPr>
        <p:spPr>
          <a:xfrm>
            <a:off x="150810" y="1066800"/>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b="1" dirty="0">
                <a:latin typeface="Arial"/>
                <a:ea typeface="Arial"/>
                <a:cs typeface="Arial"/>
                <a:sym typeface="Arial"/>
              </a:rPr>
              <a:t>Exercise 5</a:t>
            </a:r>
          </a:p>
        </p:txBody>
      </p:sp>
      <p:sp>
        <p:nvSpPr>
          <p:cNvPr id="4" name="Slide Number Placeholder 1"/>
          <p:cNvSpPr txBox="1">
            <a:spLocks/>
          </p:cNvSpPr>
          <p:nvPr/>
        </p:nvSpPr>
        <p:spPr>
          <a:xfrm>
            <a:off x="6553200" y="6236521"/>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56</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128585" y="762000"/>
            <a:ext cx="8839200"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b="1" dirty="0">
                <a:latin typeface="Arial"/>
                <a:ea typeface="Arial"/>
                <a:cs typeface="Arial"/>
                <a:sym typeface="Arial"/>
              </a:rPr>
              <a:t>Exercise 5 Learning Objectives</a:t>
            </a:r>
          </a:p>
        </p:txBody>
      </p:sp>
      <p:sp>
        <p:nvSpPr>
          <p:cNvPr id="530" name="Shape 530"/>
          <p:cNvSpPr txBox="1">
            <a:spLocks noGrp="1"/>
          </p:cNvSpPr>
          <p:nvPr>
            <p:ph type="body" idx="1"/>
          </p:nvPr>
        </p:nvSpPr>
        <p:spPr>
          <a:xfrm>
            <a:off x="213735" y="1472625"/>
            <a:ext cx="6783300" cy="533400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b="0" i="0" u="none" strike="noStrike" cap="none" dirty="0">
                <a:solidFill>
                  <a:schemeClr val="dk1"/>
                </a:solidFill>
                <a:sym typeface="Arial"/>
              </a:rPr>
              <a:t>To </a:t>
            </a:r>
            <a:r>
              <a:rPr lang="en-US" sz="2600" dirty="0"/>
              <a:t>u</a:t>
            </a:r>
            <a:r>
              <a:rPr lang="en-US" sz="2600" b="0" i="0" u="none" strike="noStrike" cap="none" dirty="0">
                <a:solidFill>
                  <a:schemeClr val="dk1"/>
                </a:solidFill>
                <a:sym typeface="Arial"/>
              </a:rPr>
              <a:t>nderstand the reasons for creating a DACS-compliant authority record</a:t>
            </a:r>
          </a:p>
          <a:p>
            <a:pPr marL="457200" marR="0" lvl="0" indent="-457200" algn="l" rtl="0">
              <a:lnSpc>
                <a:spcPct val="100000"/>
              </a:lnSpc>
              <a:spcBef>
                <a:spcPts val="0"/>
              </a:spcBef>
              <a:spcAft>
                <a:spcPts val="0"/>
              </a:spcAft>
              <a:buSzPct val="150000"/>
              <a:buFont typeface="Wingdings" panose="05000000000000000000" pitchFamily="2" charset="2"/>
              <a:buChar char="§"/>
            </a:pPr>
            <a:endParaRPr sz="2600" dirty="0"/>
          </a:p>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dirty="0"/>
              <a:t>To u</a:t>
            </a:r>
            <a:r>
              <a:rPr lang="en-US" sz="2600" b="0" i="0" u="none" strike="noStrike" cap="none" dirty="0">
                <a:solidFill>
                  <a:schemeClr val="dk1"/>
                </a:solidFill>
                <a:sym typeface="Arial"/>
              </a:rPr>
              <a:t>nderstand the minimum element set that constitutes a DACS-compliant authority record</a:t>
            </a:r>
          </a:p>
          <a:p>
            <a:pPr marL="457200" marR="0" lvl="0" indent="-457200" algn="l" rtl="0">
              <a:lnSpc>
                <a:spcPct val="100000"/>
              </a:lnSpc>
              <a:spcBef>
                <a:spcPts val="0"/>
              </a:spcBef>
              <a:spcAft>
                <a:spcPts val="0"/>
              </a:spcAft>
              <a:buSzPct val="150000"/>
              <a:buFont typeface="Wingdings" panose="05000000000000000000" pitchFamily="2" charset="2"/>
              <a:buChar char="§"/>
            </a:pPr>
            <a:endParaRPr sz="2600" dirty="0"/>
          </a:p>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dirty="0"/>
              <a:t>To e</a:t>
            </a:r>
            <a:r>
              <a:rPr lang="en-US" sz="2600" b="0" i="0" u="none" strike="noStrike" cap="none" dirty="0">
                <a:solidFill>
                  <a:schemeClr val="dk1"/>
                </a:solidFill>
                <a:sym typeface="Arial"/>
              </a:rPr>
              <a:t>valuate the parts of an authority record against DACS guidance</a:t>
            </a:r>
          </a:p>
          <a:p>
            <a:pPr marL="457200" marR="0" lvl="0" indent="-457200" algn="l" rtl="0">
              <a:lnSpc>
                <a:spcPct val="100000"/>
              </a:lnSpc>
              <a:spcBef>
                <a:spcPts val="0"/>
              </a:spcBef>
              <a:spcAft>
                <a:spcPts val="0"/>
              </a:spcAft>
              <a:buSzPct val="150000"/>
              <a:buFont typeface="Wingdings" panose="05000000000000000000" pitchFamily="2" charset="2"/>
              <a:buChar char="§"/>
            </a:pPr>
            <a:endParaRPr sz="2600" dirty="0"/>
          </a:p>
          <a:p>
            <a:pPr marL="457200" marR="0" lvl="0" indent="-457200" algn="l" rtl="0">
              <a:lnSpc>
                <a:spcPct val="100000"/>
              </a:lnSpc>
              <a:spcBef>
                <a:spcPts val="0"/>
              </a:spcBef>
              <a:spcAft>
                <a:spcPts val="0"/>
              </a:spcAft>
              <a:buClr>
                <a:schemeClr val="lt2"/>
              </a:buClr>
              <a:buSzPct val="150000"/>
              <a:buFont typeface="Wingdings" panose="05000000000000000000" pitchFamily="2" charset="2"/>
              <a:buChar char="§"/>
            </a:pPr>
            <a:r>
              <a:rPr lang="en-US" sz="2600" dirty="0"/>
              <a:t>To u</a:t>
            </a:r>
            <a:r>
              <a:rPr lang="en-US" sz="2600" b="0" i="0" u="none" strike="noStrike" cap="none" dirty="0">
                <a:solidFill>
                  <a:schemeClr val="dk1"/>
                </a:solidFill>
                <a:sym typeface="Arial"/>
              </a:rPr>
              <a:t>nderstand that DACS-compliant authority records are output-neutral</a:t>
            </a:r>
          </a:p>
          <a:p>
            <a:pPr marL="0" marR="0" lvl="0" indent="0" algn="l" rtl="0">
              <a:lnSpc>
                <a:spcPct val="100000"/>
              </a:lnSpc>
              <a:spcBef>
                <a:spcPts val="0"/>
              </a:spcBef>
              <a:spcAft>
                <a:spcPts val="0"/>
              </a:spcAft>
              <a:buNone/>
            </a:pPr>
            <a:endParaRPr sz="2500" dirty="0"/>
          </a:p>
          <a:p>
            <a:pPr marL="230187" marR="0" lvl="0" indent="-230187" algn="l" rtl="0">
              <a:lnSpc>
                <a:spcPct val="100000"/>
              </a:lnSpc>
              <a:spcBef>
                <a:spcPts val="200"/>
              </a:spcBef>
              <a:spcAft>
                <a:spcPts val="0"/>
              </a:spcAft>
              <a:buClr>
                <a:schemeClr val="lt2"/>
              </a:buClr>
              <a:buSzPct val="25000"/>
              <a:buFont typeface="Noto Sans Symbols"/>
              <a:buNone/>
            </a:pPr>
            <a:endParaRPr sz="2500" b="0" i="0" u="none" strike="noStrike" cap="none" dirty="0">
              <a:solidFill>
                <a:schemeClr val="dk1"/>
              </a:solidFill>
              <a:latin typeface="Arial"/>
              <a:ea typeface="Arial"/>
              <a:cs typeface="Arial"/>
              <a:sym typeface="Arial"/>
            </a:endParaRPr>
          </a:p>
        </p:txBody>
      </p:sp>
      <p:sp>
        <p:nvSpPr>
          <p:cNvPr id="4" name="Slide Number Placeholder 1"/>
          <p:cNvSpPr txBox="1">
            <a:spLocks/>
          </p:cNvSpPr>
          <p:nvPr/>
        </p:nvSpPr>
        <p:spPr>
          <a:xfrm>
            <a:off x="6553200" y="6236520"/>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57</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3200400" y="2667000"/>
            <a:ext cx="281940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2"/>
              </a:buClr>
              <a:buSzPct val="25000"/>
              <a:buFont typeface="Noto Sans Symbols"/>
              <a:buNone/>
            </a:pPr>
            <a:r>
              <a:rPr lang="en-US" sz="4000" b="0" i="0" u="none" strike="noStrike" cap="none">
                <a:solidFill>
                  <a:schemeClr val="dk1"/>
                </a:solidFill>
                <a:latin typeface="Arial"/>
                <a:ea typeface="Arial"/>
                <a:cs typeface="Arial"/>
                <a:sym typeface="Arial"/>
              </a:rPr>
              <a:t>Crit Room</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1073150" y="2667000"/>
            <a:ext cx="6996112" cy="1041400"/>
          </a:xfrm>
          <a:prstGeom prst="rect">
            <a:avLst/>
          </a:prstGeom>
          <a:noFill/>
          <a:ln>
            <a:noFill/>
          </a:ln>
        </p:spPr>
        <p:txBody>
          <a:bodyPr lIns="91425" tIns="45700" rIns="91425" bIns="45700" anchor="t" anchorCtr="0">
            <a:noAutofit/>
          </a:bodyPr>
          <a:lstStyle/>
          <a:p>
            <a:pPr marL="230186" marR="0" lvl="0" indent="-230186" algn="l" rtl="0">
              <a:lnSpc>
                <a:spcPct val="100000"/>
              </a:lnSpc>
              <a:spcBef>
                <a:spcPts val="0"/>
              </a:spcBef>
              <a:spcAft>
                <a:spcPts val="0"/>
              </a:spcAft>
              <a:buClr>
                <a:srgbClr val="8A8AB9"/>
              </a:buClr>
              <a:buSzPct val="25000"/>
              <a:buFont typeface="Noto Sans Symbols"/>
              <a:buNone/>
            </a:pPr>
            <a:endParaRPr sz="2000" b="0" i="0" u="none" strike="noStrike" cap="none">
              <a:solidFill>
                <a:srgbClr val="000000"/>
              </a:solidFill>
              <a:latin typeface="Arial"/>
              <a:ea typeface="Arial"/>
              <a:cs typeface="Arial"/>
              <a:sym typeface="Arial"/>
            </a:endParaRPr>
          </a:p>
          <a:p>
            <a:pPr marL="230186" marR="0" lvl="0" indent="-230186" algn="l" rtl="0">
              <a:lnSpc>
                <a:spcPct val="100000"/>
              </a:lnSpc>
              <a:spcBef>
                <a:spcPts val="200"/>
              </a:spcBef>
              <a:spcAft>
                <a:spcPts val="0"/>
              </a:spcAft>
              <a:buClr>
                <a:schemeClr val="lt2"/>
              </a:buClr>
              <a:buSzPct val="25000"/>
              <a:buFont typeface="Noto Sans Symbols"/>
              <a:buNone/>
            </a:pPr>
            <a:r>
              <a:rPr lang="en-US" sz="4000" b="0" i="0" u="none" strike="noStrike" cap="none">
                <a:solidFill>
                  <a:srgbClr val="000000"/>
                </a:solidFill>
                <a:latin typeface="Arial"/>
                <a:ea typeface="Arial"/>
                <a:cs typeface="Arial"/>
                <a:sym typeface="Arial"/>
              </a:rPr>
              <a:t>What is archival description?</a:t>
            </a:r>
          </a:p>
        </p:txBody>
      </p:sp>
      <p:sp>
        <p:nvSpPr>
          <p:cNvPr id="184" name="Shape 184"/>
          <p:cNvSpPr txBox="1">
            <a:spLocks noGrp="1"/>
          </p:cNvSpPr>
          <p:nvPr>
            <p:ph type="title"/>
          </p:nvPr>
        </p:nvSpPr>
        <p:spPr>
          <a:xfrm>
            <a:off x="150810" y="841168"/>
            <a:ext cx="8839199" cy="6477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2"/>
              </a:buClr>
              <a:buSzPct val="25000"/>
              <a:buFont typeface="Arial"/>
              <a:buNone/>
            </a:pPr>
            <a:r>
              <a:rPr lang="en-US" b="1" dirty="0">
                <a:latin typeface="Arial"/>
                <a:ea typeface="Arial"/>
                <a:cs typeface="Arial"/>
                <a:sym typeface="Arial"/>
              </a:rPr>
              <a:t>Discussion</a:t>
            </a:r>
          </a:p>
        </p:txBody>
      </p:sp>
      <p:sp>
        <p:nvSpPr>
          <p:cNvPr id="4" name="Slide Number Placeholder 1"/>
          <p:cNvSpPr txBox="1">
            <a:spLocks/>
          </p:cNvSpPr>
          <p:nvPr/>
        </p:nvSpPr>
        <p:spPr>
          <a:xfrm>
            <a:off x="6576951" y="6400800"/>
            <a:ext cx="2133598"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Clr>
                <a:schemeClr val="dk1"/>
              </a:buClr>
              <a:buSzPct val="25000"/>
              <a:buFont typeface="Arial Black"/>
              <a:buNone/>
            </a:pPr>
            <a:r>
              <a:rPr lang="en-US" sz="1200" dirty="0" smtClean="0">
                <a:solidFill>
                  <a:schemeClr val="dk1"/>
                </a:solidFill>
                <a:latin typeface="Arial Black"/>
                <a:ea typeface="Arial Black"/>
                <a:cs typeface="Arial Black"/>
                <a:sym typeface="Arial Black"/>
              </a:rPr>
              <a:t>6</a:t>
            </a:r>
            <a:endParaRPr lang="en-US" sz="1200" dirty="0">
              <a:solidFill>
                <a:schemeClr val="dk1"/>
              </a:solidFill>
              <a:latin typeface="Arial Black"/>
              <a:ea typeface="Arial Black"/>
              <a:cs typeface="Arial Black"/>
              <a:sym typeface="Arial Black"/>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p:nvPr/>
        </p:nvSpPr>
        <p:spPr>
          <a:xfrm>
            <a:off x="525439" y="1367311"/>
            <a:ext cx="8093122" cy="317009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262626"/>
              </a:buClr>
              <a:buSzPct val="25000"/>
              <a:buFont typeface="Arial"/>
              <a:buNone/>
            </a:pPr>
            <a:r>
              <a:rPr lang="en-US" sz="4000" b="1" i="0" u="none" strike="noStrike" cap="none">
                <a:solidFill>
                  <a:srgbClr val="262626"/>
                </a:solidFill>
                <a:latin typeface="Arial"/>
                <a:ea typeface="Arial"/>
                <a:cs typeface="Arial"/>
                <a:sym typeface="Arial"/>
              </a:rPr>
              <a:t>Archival description is not only a product but is the encompassing process by which we create representations and explanations of records.</a:t>
            </a:r>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7</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243839" y="1828799"/>
            <a:ext cx="8656320" cy="45841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2"/>
              </a:buClr>
              <a:buSzPct val="25000"/>
              <a:buFont typeface="Noto Sans Symbols"/>
              <a:buNone/>
            </a:pPr>
            <a:r>
              <a:rPr lang="en-US" sz="3200" b="0" i="0" u="none" strike="noStrike" cap="none">
                <a:solidFill>
                  <a:schemeClr val="dk1"/>
                </a:solidFill>
                <a:latin typeface="Arial"/>
                <a:ea typeface="Arial"/>
                <a:cs typeface="Arial"/>
                <a:sym typeface="Arial"/>
              </a:rPr>
              <a:t>“the process of analyzing, organizing, and recording details about the formal elements of a record or collection of records, such as creator, title, dates, extent, and contents, to facilitate the work’s identifications, management, and understanding”</a:t>
            </a:r>
          </a:p>
          <a:p>
            <a:pPr marL="0" marR="0" lvl="0" indent="0" algn="ctr" rtl="0">
              <a:lnSpc>
                <a:spcPct val="100000"/>
              </a:lnSpc>
              <a:spcBef>
                <a:spcPts val="1840"/>
              </a:spcBef>
              <a:spcAft>
                <a:spcPts val="0"/>
              </a:spcAft>
              <a:buClr>
                <a:schemeClr val="lt2"/>
              </a:buClr>
              <a:buSzPct val="25000"/>
              <a:buFont typeface="Noto Sans Symbols"/>
              <a:buNone/>
            </a:pPr>
            <a:r>
              <a:rPr lang="en-US" sz="2000" b="0" i="0" u="none" strike="noStrike" cap="none">
                <a:solidFill>
                  <a:schemeClr val="dk1"/>
                </a:solidFill>
                <a:latin typeface="Arial"/>
                <a:ea typeface="Arial"/>
                <a:cs typeface="Arial"/>
                <a:sym typeface="Arial"/>
              </a:rPr>
              <a:t>– Society of American Archivists’ </a:t>
            </a:r>
            <a:br>
              <a:rPr lang="en-US" sz="2000" b="0" i="0" u="none" strike="noStrike" cap="none">
                <a:solidFill>
                  <a:schemeClr val="dk1"/>
                </a:solidFill>
                <a:latin typeface="Arial"/>
                <a:ea typeface="Arial"/>
                <a:cs typeface="Arial"/>
                <a:sym typeface="Arial"/>
              </a:rPr>
            </a:br>
            <a:r>
              <a:rPr lang="en-US" sz="2000" b="0" i="1" u="none" strike="noStrike" cap="none">
                <a:solidFill>
                  <a:schemeClr val="dk1"/>
                </a:solidFill>
                <a:latin typeface="Arial"/>
                <a:ea typeface="Arial"/>
                <a:cs typeface="Arial"/>
                <a:sym typeface="Arial"/>
              </a:rPr>
              <a:t>A Glossary of Archival and Records Terminology </a:t>
            </a:r>
          </a:p>
          <a:p>
            <a:pPr marL="342900" marR="0" lvl="0" indent="-342900" algn="l" rtl="0">
              <a:lnSpc>
                <a:spcPct val="100000"/>
              </a:lnSpc>
              <a:spcBef>
                <a:spcPts val="0"/>
              </a:spcBef>
              <a:spcAft>
                <a:spcPts val="0"/>
              </a:spcAft>
              <a:buClr>
                <a:schemeClr val="lt2"/>
              </a:buClr>
              <a:buSzPct val="25000"/>
              <a:buFont typeface="Noto Sans Symbols"/>
              <a:buNone/>
            </a:pPr>
            <a:endParaRPr sz="3200" b="0" i="0" u="none" strike="noStrike" cap="none">
              <a:solidFill>
                <a:schemeClr val="dk1"/>
              </a:solidFill>
              <a:latin typeface="Arial"/>
              <a:ea typeface="Arial"/>
              <a:cs typeface="Arial"/>
              <a:sym typeface="Arial"/>
            </a:endParaRPr>
          </a:p>
        </p:txBody>
      </p:sp>
      <p:sp>
        <p:nvSpPr>
          <p:cNvPr id="196" name="Shape 196"/>
          <p:cNvSpPr txBox="1">
            <a:spLocks noGrp="1"/>
          </p:cNvSpPr>
          <p:nvPr>
            <p:ph type="title"/>
          </p:nvPr>
        </p:nvSpPr>
        <p:spPr>
          <a:xfrm>
            <a:off x="338447" y="457200"/>
            <a:ext cx="8229600" cy="1371600"/>
          </a:xfrm>
          <a:prstGeom prst="rect">
            <a:avLst/>
          </a:prstGeom>
          <a:noFill/>
          <a:ln>
            <a:noFill/>
          </a:ln>
        </p:spPr>
        <p:txBody>
          <a:bodyPr lIns="91425" tIns="91425" rIns="91425" bIns="91425" anchor="ctr" anchorCtr="0">
            <a:noAutofit/>
          </a:bodyPr>
          <a:lstStyle/>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r>
              <a:rPr lang="en-US" sz="3600" b="1" dirty="0">
                <a:solidFill>
                  <a:schemeClr val="lt2"/>
                </a:solidFill>
                <a:sym typeface="Trebuchet MS"/>
              </a:rPr>
              <a:t>Archival Description</a:t>
            </a:r>
          </a:p>
          <a:p>
            <a:pPr marL="0" marR="0" lvl="0" indent="0" algn="ctr" rtl="0">
              <a:lnSpc>
                <a:spcPct val="100000"/>
              </a:lnSpc>
              <a:spcBef>
                <a:spcPts val="0"/>
              </a:spcBef>
              <a:spcAft>
                <a:spcPts val="0"/>
              </a:spcAft>
              <a:buClr>
                <a:schemeClr val="dk1"/>
              </a:buClr>
              <a:buSzPct val="25000"/>
              <a:buFont typeface="Arial"/>
              <a:buNone/>
            </a:pPr>
            <a:endParaRPr sz="4000" dirty="0"/>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8</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2000"/>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Effect transition="in" filter="fade">
                                      <p:cBhvr>
                                        <p:cTn id="12" dur="2000"/>
                                        <p:tgtEl>
                                          <p:spTgt spid="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Effect transition="in" filter="fade">
                                      <p:cBhvr>
                                        <p:cTn id="17" dur="2000"/>
                                        <p:tgtEl>
                                          <p:spTgt spid="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457200" y="1981200"/>
            <a:ext cx="8229600" cy="4025899"/>
          </a:xfrm>
          <a:prstGeom prst="rect">
            <a:avLst/>
          </a:prstGeom>
          <a:noFill/>
          <a:ln>
            <a:noFill/>
          </a:ln>
        </p:spPr>
        <p:txBody>
          <a:bodyPr lIns="91425" tIns="91425" rIns="91425" bIns="91425" anchor="t" anchorCtr="0">
            <a:noAutofit/>
          </a:bodyPr>
          <a:lstStyle/>
          <a:p>
            <a:pPr marL="457200" indent="-457200">
              <a:spcBef>
                <a:spcPts val="0"/>
              </a:spcBef>
              <a:buSzPct val="125000"/>
              <a:buFont typeface="Wingdings" panose="05000000000000000000" pitchFamily="2" charset="2"/>
              <a:buChar char="§"/>
            </a:pPr>
            <a:r>
              <a:rPr lang="en-US" sz="2800" dirty="0"/>
              <a:t>Records have value in content but also as evidence of creators and contexts that produced </a:t>
            </a:r>
            <a:r>
              <a:rPr lang="en-US" sz="2800" dirty="0" smtClean="0"/>
              <a:t>them</a:t>
            </a:r>
          </a:p>
          <a:p>
            <a:pPr marL="0" indent="0">
              <a:spcBef>
                <a:spcPts val="0"/>
              </a:spcBef>
              <a:buSzPct val="125000"/>
              <a:buNone/>
            </a:pPr>
            <a:endParaRPr lang="en-US" sz="2800" dirty="0"/>
          </a:p>
          <a:p>
            <a:pPr marL="457200" indent="-457200">
              <a:spcBef>
                <a:spcPts val="0"/>
              </a:spcBef>
              <a:buSzPct val="125000"/>
              <a:buFont typeface="Wingdings" panose="05000000000000000000" pitchFamily="2" charset="2"/>
              <a:buChar char="§"/>
            </a:pPr>
            <a:r>
              <a:rPr lang="en-US" sz="2800" dirty="0"/>
              <a:t>Description focuses on intellectually-significant groups of </a:t>
            </a:r>
            <a:r>
              <a:rPr lang="en-US" sz="2800" dirty="0" smtClean="0"/>
              <a:t>material</a:t>
            </a:r>
          </a:p>
          <a:p>
            <a:pPr marL="0" indent="0">
              <a:spcBef>
                <a:spcPts val="0"/>
              </a:spcBef>
              <a:buSzPct val="125000"/>
              <a:buNone/>
            </a:pPr>
            <a:endParaRPr lang="en-US" sz="2800" dirty="0"/>
          </a:p>
          <a:p>
            <a:pPr marL="457200" indent="-457200">
              <a:spcBef>
                <a:spcPts val="0"/>
              </a:spcBef>
              <a:buSzPct val="125000"/>
              <a:buFont typeface="Wingdings" panose="05000000000000000000" pitchFamily="2" charset="2"/>
              <a:buChar char="§"/>
            </a:pPr>
            <a:r>
              <a:rPr lang="en-US" sz="2800" dirty="0"/>
              <a:t>Level of detail will depend on records as well as needs of the institution and users</a:t>
            </a:r>
          </a:p>
        </p:txBody>
      </p:sp>
      <p:sp>
        <p:nvSpPr>
          <p:cNvPr id="202" name="Shape 202"/>
          <p:cNvSpPr txBox="1">
            <a:spLocks noGrp="1"/>
          </p:cNvSpPr>
          <p:nvPr>
            <p:ph type="title"/>
          </p:nvPr>
        </p:nvSpPr>
        <p:spPr>
          <a:xfrm>
            <a:off x="267195" y="611579"/>
            <a:ext cx="8229600" cy="1371600"/>
          </a:xfrm>
          <a:prstGeom prst="rect">
            <a:avLst/>
          </a:prstGeom>
          <a:noFill/>
          <a:ln>
            <a:noFill/>
          </a:ln>
        </p:spPr>
        <p:txBody>
          <a:bodyPr lIns="91425" tIns="91425" rIns="91425" bIns="91425" anchor="ctr" anchorCtr="0">
            <a:noAutofit/>
          </a:bodyPr>
          <a:lstStyle/>
          <a:p>
            <a:pPr lvl="0" rtl="0">
              <a:spcBef>
                <a:spcPts val="0"/>
              </a:spcBef>
              <a:buClr>
                <a:schemeClr val="lt2"/>
              </a:buClr>
              <a:buSzPct val="25000"/>
              <a:buFont typeface="Arial"/>
              <a:buNone/>
            </a:pPr>
            <a:endParaRPr sz="3200" b="1" dirty="0">
              <a:solidFill>
                <a:schemeClr val="lt2"/>
              </a:solidFill>
            </a:endParaRPr>
          </a:p>
          <a:p>
            <a:pPr lvl="0" rtl="0">
              <a:spcBef>
                <a:spcPts val="0"/>
              </a:spcBef>
              <a:buClr>
                <a:schemeClr val="lt2"/>
              </a:buClr>
              <a:buSzPct val="25000"/>
              <a:buFont typeface="Arial"/>
              <a:buNone/>
            </a:pPr>
            <a:r>
              <a:rPr lang="en-US" sz="3600" b="1" dirty="0">
                <a:solidFill>
                  <a:schemeClr val="lt2"/>
                </a:solidFill>
                <a:sym typeface="Trebuchet MS"/>
              </a:rPr>
              <a:t>Archival description is unique and complex</a:t>
            </a:r>
          </a:p>
          <a:p>
            <a:pPr marL="0" marR="0" lvl="0" indent="0" algn="ctr" rtl="0">
              <a:lnSpc>
                <a:spcPct val="100000"/>
              </a:lnSpc>
              <a:spcBef>
                <a:spcPts val="0"/>
              </a:spcBef>
              <a:spcAft>
                <a:spcPts val="0"/>
              </a:spcAft>
              <a:buClr>
                <a:schemeClr val="dk1"/>
              </a:buClr>
              <a:buSzPct val="25000"/>
              <a:buFont typeface="Arial"/>
              <a:buNone/>
            </a:pPr>
            <a:endParaRPr sz="4000" dirty="0"/>
          </a:p>
        </p:txBody>
      </p:sp>
      <p:sp>
        <p:nvSpPr>
          <p:cNvPr id="2" name="Slide Number Placeholder 1"/>
          <p:cNvSpPr>
            <a:spLocks noGrp="1"/>
          </p:cNvSpPr>
          <p:nvPr>
            <p:ph type="sldNum" idx="4294967295"/>
          </p:nvPr>
        </p:nvSpPr>
        <p:spPr>
          <a:xfrm>
            <a:off x="6553200" y="6248400"/>
            <a:ext cx="2133598" cy="457200"/>
          </a:xfrm>
          <a:prstGeom prst="rect">
            <a:avLst/>
          </a:prstGeom>
        </p:spPr>
        <p:txBody>
          <a:bodyPr/>
          <a:lstStyle/>
          <a:p>
            <a:pPr marL="0" marR="0" lvl="0" indent="0" algn="r" rtl="0">
              <a:lnSpc>
                <a:spcPct val="100000"/>
              </a:lnSpc>
              <a:spcBef>
                <a:spcPts val="0"/>
              </a:spcBef>
              <a:spcAft>
                <a:spcPts val="0"/>
              </a:spcAft>
              <a:buClr>
                <a:schemeClr val="dk1"/>
              </a:buClr>
              <a:buSzPct val="25000"/>
              <a:buFont typeface="Arial Black"/>
              <a:buNone/>
            </a:pPr>
            <a:fld id="{00000000-1234-1234-1234-123412341234}" type="slidenum">
              <a:rPr lang="en-US" sz="1200" b="0" i="0" u="none" strike="noStrike" cap="none" smtClean="0">
                <a:solidFill>
                  <a:schemeClr val="dk1"/>
                </a:solidFill>
                <a:latin typeface="Arial Black"/>
                <a:ea typeface="Arial Black"/>
                <a:cs typeface="Arial Black"/>
                <a:sym typeface="Arial Black"/>
              </a:rPr>
              <a:t>9</a:t>
            </a:fld>
            <a:endParaRPr lang="en-US" sz="1200" b="0" i="0" u="none" strike="noStrike" cap="none">
              <a:solidFill>
                <a:schemeClr val="dk1"/>
              </a:solidFill>
              <a:latin typeface="Arial Black"/>
              <a:ea typeface="Arial Black"/>
              <a:cs typeface="Arial Black"/>
              <a:sym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2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2" end="2"/>
                                            </p:txEl>
                                          </p:spTgt>
                                        </p:tgtEl>
                                        <p:attrNameLst>
                                          <p:attrName>style.visibility</p:attrName>
                                        </p:attrNameLst>
                                      </p:cBhvr>
                                      <p:to>
                                        <p:strVal val="visible"/>
                                      </p:to>
                                    </p:set>
                                    <p:animEffect transition="in" filter="fade">
                                      <p:cBhvr>
                                        <p:cTn id="12" dur="2000"/>
                                        <p:tgtEl>
                                          <p:spTgt spid="20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4" end="4"/>
                                            </p:txEl>
                                          </p:spTgt>
                                        </p:tgtEl>
                                        <p:attrNameLst>
                                          <p:attrName>style.visibility</p:attrName>
                                        </p:attrNameLst>
                                      </p:cBhvr>
                                      <p:to>
                                        <p:strVal val="visible"/>
                                      </p:to>
                                    </p:set>
                                    <p:animEffect transition="in" filter="fade">
                                      <p:cBhvr>
                                        <p:cTn id="17" dur="2000"/>
                                        <p:tgtEl>
                                          <p:spTgt spid="2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1657</Words>
  <Application>Microsoft Office PowerPoint</Application>
  <PresentationFormat>On-screen Show (4:3)</PresentationFormat>
  <Paragraphs>342</Paragraphs>
  <Slides>58</Slides>
  <Notes>58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58</vt:i4>
      </vt:variant>
    </vt:vector>
  </HeadingPairs>
  <TitlesOfParts>
    <vt:vector size="67" baseType="lpstr">
      <vt:lpstr>Arial Black</vt:lpstr>
      <vt:lpstr>Times New Roman</vt:lpstr>
      <vt:lpstr>Noto Sans Symbols</vt:lpstr>
      <vt:lpstr>Arial</vt:lpstr>
      <vt:lpstr>Wingdings</vt:lpstr>
      <vt:lpstr>Trebuchet MS</vt:lpstr>
      <vt:lpstr>1_Pixel</vt:lpstr>
      <vt:lpstr>2_Pixel</vt:lpstr>
      <vt:lpstr>Pixel</vt:lpstr>
      <vt:lpstr>            Describing Archives:  A Content Standard   </vt:lpstr>
      <vt:lpstr>Arrangement &amp; Description</vt:lpstr>
      <vt:lpstr>PowerPoint Presentation</vt:lpstr>
      <vt:lpstr>Today’s Objectives</vt:lpstr>
      <vt:lpstr>Schedule</vt:lpstr>
      <vt:lpstr>Discussion</vt:lpstr>
      <vt:lpstr>PowerPoint Presentation</vt:lpstr>
      <vt:lpstr> Archival Description </vt:lpstr>
      <vt:lpstr> Archival description is unique and complex </vt:lpstr>
      <vt:lpstr>PowerPoint Presentation</vt:lpstr>
      <vt:lpstr> Archival description includes contextual information </vt:lpstr>
      <vt:lpstr> Final Product </vt:lpstr>
      <vt:lpstr> Archival Description is Iterative </vt:lpstr>
      <vt:lpstr>  Purposes of Archival Description  </vt:lpstr>
      <vt:lpstr> Archival Description </vt:lpstr>
      <vt:lpstr>Discussion</vt:lpstr>
      <vt:lpstr>What is a content standard?</vt:lpstr>
      <vt:lpstr>Content Standard vs. Encoding Standard</vt:lpstr>
      <vt:lpstr>Encoding standard = Data Structure Standard</vt:lpstr>
      <vt:lpstr>Content standard = DACS, RDA, CCO</vt:lpstr>
      <vt:lpstr>PowerPoint Presentation</vt:lpstr>
      <vt:lpstr>I</vt:lpstr>
      <vt:lpstr>Exercise 1</vt:lpstr>
      <vt:lpstr>Exercise 1 Learning Objective</vt:lpstr>
      <vt:lpstr>PowerPoint Presentation</vt:lpstr>
      <vt:lpstr>Discussion</vt:lpstr>
      <vt:lpstr>PowerPoint Presentation</vt:lpstr>
      <vt:lpstr>PowerPoint Presentation</vt:lpstr>
      <vt:lpstr>PowerPoint Presentation</vt:lpstr>
      <vt:lpstr>Exercise 2</vt:lpstr>
      <vt:lpstr>Exercise 2 Learning Objectives</vt:lpstr>
      <vt:lpstr>Discussion</vt:lpstr>
      <vt:lpstr>Why is it useful to use a content standard?</vt:lpstr>
      <vt:lpstr>What kinds of issues does using a content standard resolve?</vt:lpstr>
      <vt:lpstr>What kinds of issues does using a content standard resolve?</vt:lpstr>
      <vt:lpstr>PowerPoint Presentation</vt:lpstr>
      <vt:lpstr>Exercise 3</vt:lpstr>
      <vt:lpstr>Exercise 3 Learning Objectives</vt:lpstr>
      <vt:lpstr>Exercise 4</vt:lpstr>
      <vt:lpstr>Exercise 4 Learning Objectives</vt:lpstr>
      <vt:lpstr>PowerPoint Presentation</vt:lpstr>
      <vt:lpstr>Discussion</vt:lpstr>
      <vt:lpstr>Archival authority records</vt:lpstr>
      <vt:lpstr>What IS an archival authority record? According to DACS…</vt:lpstr>
      <vt:lpstr>Details, details…</vt:lpstr>
      <vt:lpstr>Source: https://www.accesstomemory.org/es/docs/2.2/_images/authority-record-example.png</vt:lpstr>
      <vt:lpstr>What is required in an archival authority record?</vt:lpstr>
      <vt:lpstr>Identity (Name) </vt:lpstr>
      <vt:lpstr>Description </vt:lpstr>
      <vt:lpstr>Relationships resources</vt:lpstr>
      <vt:lpstr>Control  </vt:lpstr>
      <vt:lpstr>Why is the authority record useful?</vt:lpstr>
      <vt:lpstr>Archival authority record vs. Library (bibliographic) authority record</vt:lpstr>
      <vt:lpstr>Advantages of creating archival authority records</vt:lpstr>
      <vt:lpstr>Where are archival authority records found? </vt:lpstr>
      <vt:lpstr>Exercise 5</vt:lpstr>
      <vt:lpstr>Exercise 5 Learning Objectives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Archives: A Content Standard Workshop</dc:title>
  <dc:creator>Brianne Downing</dc:creator>
  <cp:lastModifiedBy>Brianne Downing</cp:lastModifiedBy>
  <cp:revision>24</cp:revision>
  <cp:lastPrinted>2016-07-22T15:19:17Z</cp:lastPrinted>
  <dcterms:modified xsi:type="dcterms:W3CDTF">2016-09-09T15:12:57Z</dcterms:modified>
</cp:coreProperties>
</file>